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56" r:id="rId5"/>
    <p:sldId id="257" r:id="rId6"/>
    <p:sldId id="287" r:id="rId7"/>
    <p:sldId id="299" r:id="rId8"/>
    <p:sldId id="288" r:id="rId9"/>
    <p:sldId id="289" r:id="rId10"/>
    <p:sldId id="291" r:id="rId11"/>
    <p:sldId id="3912" r:id="rId12"/>
    <p:sldId id="3901" r:id="rId13"/>
    <p:sldId id="3913" r:id="rId14"/>
    <p:sldId id="3898" r:id="rId15"/>
    <p:sldId id="3902" r:id="rId16"/>
    <p:sldId id="3904" r:id="rId17"/>
    <p:sldId id="3892" r:id="rId18"/>
    <p:sldId id="3914" r:id="rId19"/>
    <p:sldId id="3915" r:id="rId20"/>
    <p:sldId id="3916" r:id="rId21"/>
    <p:sldId id="3917" r:id="rId22"/>
    <p:sldId id="3918" r:id="rId23"/>
    <p:sldId id="3919" r:id="rId24"/>
    <p:sldId id="300" r:id="rId25"/>
    <p:sldId id="286" r:id="rId26"/>
    <p:sldId id="297" r:id="rId27"/>
    <p:sldId id="298" r:id="rId28"/>
    <p:sldId id="301" r:id="rId29"/>
    <p:sldId id="3909" r:id="rId30"/>
    <p:sldId id="302" r:id="rId31"/>
    <p:sldId id="303" r:id="rId32"/>
    <p:sldId id="304" r:id="rId33"/>
    <p:sldId id="281" r:id="rId34"/>
    <p:sldId id="306" r:id="rId35"/>
    <p:sldId id="30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5EBDA-5191-443D-A0F3-2958FB2C5310}">
          <p14:sldIdLst>
            <p14:sldId id="256"/>
            <p14:sldId id="257"/>
            <p14:sldId id="287"/>
            <p14:sldId id="299"/>
            <p14:sldId id="288"/>
            <p14:sldId id="289"/>
            <p14:sldId id="291"/>
            <p14:sldId id="3912"/>
            <p14:sldId id="3901"/>
            <p14:sldId id="3913"/>
            <p14:sldId id="3898"/>
            <p14:sldId id="3902"/>
            <p14:sldId id="3904"/>
            <p14:sldId id="3892"/>
            <p14:sldId id="3914"/>
            <p14:sldId id="3915"/>
            <p14:sldId id="3916"/>
            <p14:sldId id="3917"/>
            <p14:sldId id="3918"/>
            <p14:sldId id="3919"/>
            <p14:sldId id="300"/>
            <p14:sldId id="286"/>
            <p14:sldId id="297"/>
            <p14:sldId id="298"/>
            <p14:sldId id="301"/>
            <p14:sldId id="3909"/>
            <p14:sldId id="302"/>
            <p14:sldId id="303"/>
            <p14:sldId id="304"/>
            <p14:sldId id="281"/>
            <p14:sldId id="306"/>
            <p14:sldId id="305"/>
          </p14:sldIdLst>
        </p14:section>
        <p14:section name="Alternative Summary Tab Slides (19-24)" id="{7C8C2E46-2E25-48BD-896E-6A5FC68E8D7F}">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5EB35-7F95-103E-6090-A30C0C9065C8}" name="Barnett, Carolyn" initials="BC" userId="S::cbarnett@apsk12.org::91c1c3e3-5395-4d6d-a514-bee340fe53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15BEF-287B-4771-A1E0-E683EC6601DF}" v="13" dt="2025-02-09T18:31:25.380"/>
    <p1510:client id="{A9BDBBB7-76C4-4CEB-93DB-D0F6F703BF70}" v="3" dt="2025-02-10T15:45:46.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rence, Reginald" userId="46b2b0f4-eec7-426c-9d2d-1dd4c3664997" providerId="ADAL" clId="{A9BDBBB7-76C4-4CEB-93DB-D0F6F703BF70}"/>
    <pc:docChg chg="undo custSel delSld modSld modSection">
      <pc:chgData name="Lawrence, Reginald" userId="46b2b0f4-eec7-426c-9d2d-1dd4c3664997" providerId="ADAL" clId="{A9BDBBB7-76C4-4CEB-93DB-D0F6F703BF70}" dt="2025-02-10T15:52:07.896" v="21" actId="47"/>
      <pc:docMkLst>
        <pc:docMk/>
      </pc:docMkLst>
      <pc:sldChg chg="del">
        <pc:chgData name="Lawrence, Reginald" userId="46b2b0f4-eec7-426c-9d2d-1dd4c3664997" providerId="ADAL" clId="{A9BDBBB7-76C4-4CEB-93DB-D0F6F703BF70}" dt="2025-02-10T15:52:07.896" v="21" actId="47"/>
        <pc:sldMkLst>
          <pc:docMk/>
          <pc:sldMk cId="2910398407" sldId="294"/>
        </pc:sldMkLst>
      </pc:sldChg>
      <pc:sldChg chg="modSp mod">
        <pc:chgData name="Lawrence, Reginald" userId="46b2b0f4-eec7-426c-9d2d-1dd4c3664997" providerId="ADAL" clId="{A9BDBBB7-76C4-4CEB-93DB-D0F6F703BF70}" dt="2025-02-10T13:30:35.908" v="12" actId="20577"/>
        <pc:sldMkLst>
          <pc:docMk/>
          <pc:sldMk cId="3498337438" sldId="300"/>
        </pc:sldMkLst>
        <pc:graphicFrameChg chg="modGraphic">
          <ac:chgData name="Lawrence, Reginald" userId="46b2b0f4-eec7-426c-9d2d-1dd4c3664997" providerId="ADAL" clId="{A9BDBBB7-76C4-4CEB-93DB-D0F6F703BF70}" dt="2025-02-10T13:30:35.908" v="12" actId="20577"/>
          <ac:graphicFrameMkLst>
            <pc:docMk/>
            <pc:sldMk cId="3498337438" sldId="300"/>
            <ac:graphicFrameMk id="4" creationId="{B82C28E2-D65A-5932-C2D5-D810AEF1A44F}"/>
          </ac:graphicFrameMkLst>
        </pc:graphicFrameChg>
      </pc:sldChg>
      <pc:sldChg chg="del">
        <pc:chgData name="Lawrence, Reginald" userId="46b2b0f4-eec7-426c-9d2d-1dd4c3664997" providerId="ADAL" clId="{A9BDBBB7-76C4-4CEB-93DB-D0F6F703BF70}" dt="2025-02-10T13:30:04.180" v="1" actId="47"/>
        <pc:sldMkLst>
          <pc:docMk/>
          <pc:sldMk cId="4011602558" sldId="3883"/>
        </pc:sldMkLst>
      </pc:sldChg>
      <pc:sldChg chg="del">
        <pc:chgData name="Lawrence, Reginald" userId="46b2b0f4-eec7-426c-9d2d-1dd4c3664997" providerId="ADAL" clId="{A9BDBBB7-76C4-4CEB-93DB-D0F6F703BF70}" dt="2025-02-10T13:30:02.701" v="0" actId="47"/>
        <pc:sldMkLst>
          <pc:docMk/>
          <pc:sldMk cId="124705354" sldId="3890"/>
        </pc:sldMkLst>
      </pc:sldChg>
      <pc:sldChg chg="del">
        <pc:chgData name="Lawrence, Reginald" userId="46b2b0f4-eec7-426c-9d2d-1dd4c3664997" providerId="ADAL" clId="{A9BDBBB7-76C4-4CEB-93DB-D0F6F703BF70}" dt="2025-02-10T13:30:09.374" v="2" actId="47"/>
        <pc:sldMkLst>
          <pc:docMk/>
          <pc:sldMk cId="3075521646" sldId="3891"/>
        </pc:sldMkLst>
      </pc:sldChg>
      <pc:sldChg chg="addSp delSp modSp mod">
        <pc:chgData name="Lawrence, Reginald" userId="46b2b0f4-eec7-426c-9d2d-1dd4c3664997" providerId="ADAL" clId="{A9BDBBB7-76C4-4CEB-93DB-D0F6F703BF70}" dt="2025-02-10T15:46:04.601" v="20" actId="14100"/>
        <pc:sldMkLst>
          <pc:docMk/>
          <pc:sldMk cId="649006379" sldId="3918"/>
        </pc:sldMkLst>
        <pc:graphicFrameChg chg="add mod">
          <ac:chgData name="Lawrence, Reginald" userId="46b2b0f4-eec7-426c-9d2d-1dd4c3664997" providerId="ADAL" clId="{A9BDBBB7-76C4-4CEB-93DB-D0F6F703BF70}" dt="2025-02-10T15:45:03.457" v="14"/>
          <ac:graphicFrameMkLst>
            <pc:docMk/>
            <pc:sldMk cId="649006379" sldId="3918"/>
            <ac:graphicFrameMk id="2" creationId="{3C309E78-2A59-684E-D025-5548064F9DA1}"/>
          </ac:graphicFrameMkLst>
        </pc:graphicFrameChg>
        <pc:graphicFrameChg chg="add mod modGraphic">
          <ac:chgData name="Lawrence, Reginald" userId="46b2b0f4-eec7-426c-9d2d-1dd4c3664997" providerId="ADAL" clId="{A9BDBBB7-76C4-4CEB-93DB-D0F6F703BF70}" dt="2025-02-10T15:46:04.601" v="20" actId="14100"/>
          <ac:graphicFrameMkLst>
            <pc:docMk/>
            <pc:sldMk cId="649006379" sldId="3918"/>
            <ac:graphicFrameMk id="3" creationId="{B6793211-9D1E-2EA2-DBA5-75BD99272BEB}"/>
          </ac:graphicFrameMkLst>
        </pc:graphicFrameChg>
        <pc:graphicFrameChg chg="add del">
          <ac:chgData name="Lawrence, Reginald" userId="46b2b0f4-eec7-426c-9d2d-1dd4c3664997" providerId="ADAL" clId="{A9BDBBB7-76C4-4CEB-93DB-D0F6F703BF70}" dt="2025-02-10T15:45:43.883" v="16" actId="478"/>
          <ac:graphicFrameMkLst>
            <pc:docMk/>
            <pc:sldMk cId="649006379" sldId="3918"/>
            <ac:graphicFrameMk id="11" creationId="{8AF889E4-9540-09C4-34C6-435189D47612}"/>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pPr>
            <a:lnSpc>
              <a:spcPct val="100000"/>
            </a:lnSpc>
          </a:pPr>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pPr>
            <a:lnSpc>
              <a:spcPct val="100000"/>
            </a:lnSpc>
          </a:pPr>
          <a:endParaRPr lang="en-US"/>
        </a:p>
      </dgm:t>
    </dgm:pt>
    <dgm:pt modelId="{7DD6C1CE-29D5-40DC-B711-360B65CAE77D}">
      <dgm:prSet custT="1"/>
      <dgm:spPr/>
      <dgm:t>
        <a:bodyPr/>
        <a:lstStyle/>
        <a:p>
          <a:pPr>
            <a:lnSpc>
              <a:spcPct val="100000"/>
            </a:lnSpc>
          </a:pPr>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pPr>
            <a:lnSpc>
              <a:spcPct val="100000"/>
            </a:lnSpc>
          </a:pPr>
          <a:endParaRPr lang="en-US"/>
        </a:p>
      </dgm:t>
    </dgm:pt>
    <dgm:pt modelId="{863A37DD-BDF3-44D3-B467-6A712BCCDBAC}">
      <dgm:prSet custT="1"/>
      <dgm:spPr/>
      <dgm:t>
        <a:bodyPr/>
        <a:lstStyle/>
        <a:p>
          <a:pPr>
            <a:lnSpc>
              <a:spcPct val="100000"/>
            </a:lnSpc>
          </a:pPr>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pPr>
            <a:lnSpc>
              <a:spcPct val="100000"/>
            </a:lnSpc>
          </a:pPr>
          <a:endParaRPr lang="en-US"/>
        </a:p>
      </dgm:t>
    </dgm:pt>
    <dgm:pt modelId="{A3182728-987D-4847-8C07-864C796CC678}">
      <dgm:prSet custT="1"/>
      <dgm:spPr/>
      <dgm:t>
        <a:bodyPr/>
        <a:lstStyle/>
        <a:p>
          <a:pPr>
            <a:lnSpc>
              <a:spcPct val="100000"/>
            </a:lnSpc>
          </a:pPr>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2" qsCatId="simple" csTypeId="urn:microsoft.com/office/officeart/2005/8/colors/accent2_3" csCatId="accent2" phldr="1"/>
      <dgm:spPr/>
    </dgm:pt>
    <dgm:pt modelId="{CBFAD42E-BC13-4677-A698-C8417C853277}">
      <dgm:prSet phldrT="[Text]" custT="1"/>
      <dgm:spPr/>
      <dgm:t>
        <a:bodyPr/>
        <a:lstStyle/>
        <a:p>
          <a:pPr>
            <a:spcAft>
              <a:spcPct val="35000"/>
            </a:spcAft>
          </a:pPr>
          <a:r>
            <a:rPr lang="en-US" sz="1600" b="1"/>
            <a:t>Step 2 </a:t>
          </a:r>
          <a:r>
            <a:rPr lang="en-US" sz="1400" b="0" u="sng"/>
            <a:t>Pri</a:t>
          </a:r>
          <a:r>
            <a:rPr lang="en-US" sz="1400" u="sng"/>
            <a:t>ncipals</a:t>
          </a:r>
          <a:r>
            <a:rPr lang="en-US" sz="1400"/>
            <a:t> Workshop   FY </a:t>
          </a:r>
          <a:r>
            <a:rPr lang="en-US" sz="1400">
              <a:latin typeface="Arial"/>
            </a:rPr>
            <a:t>26</a:t>
          </a:r>
          <a:r>
            <a:rPr lang="en-US" sz="1400"/>
            <a:t> Budget</a:t>
          </a:r>
        </a:p>
        <a:p>
          <a:pPr>
            <a:spcAft>
              <a:spcPct val="35000"/>
            </a:spcAft>
          </a:pPr>
          <a:r>
            <a:rPr lang="en-US" sz="1200">
              <a:solidFill>
                <a:srgbClr val="FF0000"/>
              </a:solidFill>
              <a:latin typeface="Calibri"/>
              <a:ea typeface="Calibri"/>
              <a:cs typeface="Times New Roman"/>
            </a:rPr>
            <a:t>January 15</a:t>
          </a:r>
          <a:r>
            <a:rPr lang="en-US" sz="1200">
              <a:latin typeface="Calibri"/>
              <a:ea typeface="Calibri"/>
              <a:cs typeface="Times New Roman"/>
            </a:rPr>
            <a:t> </a:t>
          </a:r>
          <a:r>
            <a:rPr lang="en-US" sz="1200" baseline="30000">
              <a:latin typeface="Calibri"/>
              <a:ea typeface="Calibri"/>
              <a:cs typeface="Times New Roman"/>
            </a:rPr>
            <a:t> </a:t>
          </a:r>
          <a:endParaRPr lang="en-US" sz="1200">
            <a:latin typeface="Calibri"/>
            <a:ea typeface="Calibri"/>
            <a:cs typeface="Times New Roman"/>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dgm:t>
        <a:bodyPr/>
        <a:lstStyle/>
        <a:p>
          <a:pPr rtl="0">
            <a:spcAft>
              <a:spcPct val="35000"/>
            </a:spcAft>
          </a:pPr>
          <a:r>
            <a:rPr lang="en-US" sz="1600" b="1"/>
            <a:t>Step 4         </a:t>
          </a:r>
          <a:r>
            <a:rPr lang="en-US" sz="1400"/>
            <a:t> </a:t>
          </a:r>
          <a:r>
            <a:rPr lang="en-US" sz="1400" u="sng"/>
            <a:t>Principals</a:t>
          </a:r>
          <a:r>
            <a:rPr lang="en-US" sz="1400">
              <a:latin typeface="Arial"/>
            </a:rPr>
            <a:t>    Cluster</a:t>
          </a:r>
          <a:r>
            <a:rPr lang="en-US" sz="1400"/>
            <a:t> Supt. Discussions</a:t>
          </a:r>
          <a:endParaRPr lang="en-US" sz="1200" b="0" kern="1200">
            <a:latin typeface="Times New Roman"/>
            <a:ea typeface="Calibri"/>
            <a:cs typeface="Times New Roman"/>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dgm:t>
        <a:bodyPr/>
        <a:lstStyle/>
        <a:p>
          <a:pPr rtl="0"/>
          <a:r>
            <a:rPr lang="en-US" sz="1600" b="1"/>
            <a:t>Step 1                             </a:t>
          </a:r>
          <a:r>
            <a:rPr lang="en-US" sz="1400">
              <a:latin typeface="Arial"/>
            </a:rPr>
            <a:t>Update</a:t>
          </a:r>
          <a:r>
            <a:rPr lang="en-US" sz="1400" b="0"/>
            <a:t> </a:t>
          </a:r>
          <a:r>
            <a:rPr lang="en-US" sz="1400"/>
            <a:t>Strategic Plan</a:t>
          </a:r>
          <a:r>
            <a:rPr lang="en-US" sz="1400">
              <a:latin typeface="Arial"/>
            </a:rPr>
            <a:t> &amp; Rank Priorities</a:t>
          </a:r>
          <a:endParaRPr lang="en-US" sz="1400"/>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kern="1200"/>
            <a:t>Step 7               </a:t>
          </a:r>
          <a:r>
            <a:rPr lang="en-US" sz="1400" b="0" u="sng" kern="1200">
              <a:latin typeface="+mn-lt"/>
            </a:rPr>
            <a:t>Principals</a:t>
          </a:r>
          <a:r>
            <a:rPr lang="en-US" sz="1600" b="1" kern="1200"/>
            <a:t> </a:t>
          </a:r>
          <a:r>
            <a:rPr lang="en-US" sz="1400" b="0" kern="1200"/>
            <a:t>HR Staffing Conferences Begin</a:t>
          </a:r>
          <a:endParaRPr lang="en-US" sz="1200" kern="1200">
            <a:latin typeface="Calibri"/>
            <a:ea typeface="Times New Roman" panose="02020603050405020304" pitchFamily="18" charset="0"/>
            <a:cs typeface="Times New Roman"/>
          </a:endParaRPr>
        </a:p>
        <a:p>
          <a:pPr rtl="0"/>
          <a:r>
            <a:rPr lang="en-US" sz="1200" kern="1200">
              <a:solidFill>
                <a:srgbClr val="FF0000"/>
              </a:solidFill>
              <a:latin typeface="Calibri"/>
              <a:ea typeface="Calibri"/>
              <a:cs typeface="Times New Roman"/>
            </a:rPr>
            <a:t>Feb. 24-27  </a:t>
          </a:r>
          <a:r>
            <a:rPr lang="en-US" sz="1200" kern="1200">
              <a:latin typeface="Calibri"/>
              <a:ea typeface="Times New Roman" panose="02020603050405020304" pitchFamily="18" charset="0"/>
              <a:cs typeface="Times New Roman"/>
            </a:rPr>
            <a:t> </a:t>
          </a:r>
          <a:endParaRPr lang="en-US" sz="1200" kern="1200">
            <a:latin typeface="Calibri"/>
            <a:cs typeface="Times New Roman"/>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kern="1200"/>
            <a:t>Step 3              </a:t>
          </a:r>
          <a:r>
            <a:rPr lang="en-US" sz="1400" u="sng" kern="1200"/>
            <a:t>GO Team</a:t>
          </a:r>
          <a:r>
            <a:rPr lang="en-US" sz="1400" kern="1200"/>
            <a:t> Initial Budget Session</a:t>
          </a:r>
        </a:p>
        <a:p>
          <a:pPr rtl="0">
            <a:lnSpc>
              <a:spcPct val="90000"/>
            </a:lnSpc>
            <a:spcAft>
              <a:spcPct val="35000"/>
            </a:spcAft>
          </a:pPr>
          <a:r>
            <a:rPr lang="en-US" sz="1200" kern="1200">
              <a:solidFill>
                <a:srgbClr val="FF0000"/>
              </a:solidFill>
              <a:latin typeface="Calibri"/>
              <a:ea typeface="Calibri"/>
              <a:cs typeface="Times New Roman"/>
            </a:rPr>
            <a:t>January 15-31</a:t>
          </a:r>
          <a:r>
            <a:rPr lang="en-US" sz="1200" kern="1200">
              <a:latin typeface="Calibri"/>
            </a:rPr>
            <a:t> </a:t>
          </a:r>
          <a:endParaRPr lang="en-US" sz="1200" kern="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kern="1200"/>
            <a:t>Step 8</a:t>
          </a:r>
          <a:r>
            <a:rPr lang="en-US" sz="1600" b="1" kern="1200">
              <a:latin typeface="Arial"/>
            </a:rPr>
            <a:t>*</a:t>
          </a:r>
          <a:r>
            <a:rPr lang="en-US" sz="1600" b="1" kern="1200"/>
            <a:t>      </a:t>
          </a:r>
          <a:r>
            <a:rPr lang="en-US" sz="1400" u="sng" kern="1200"/>
            <a:t>GO Team</a:t>
          </a:r>
          <a:r>
            <a:rPr lang="en-US" sz="1400" kern="1200"/>
            <a:t> Final Budget Approval Meeting</a:t>
          </a:r>
        </a:p>
        <a:p>
          <a:pPr>
            <a:lnSpc>
              <a:spcPct val="90000"/>
            </a:lnSpc>
            <a:spcAft>
              <a:spcPct val="35000"/>
            </a:spcAft>
          </a:pPr>
          <a:r>
            <a:rPr lang="en-US" sz="1200" kern="1200">
              <a:solidFill>
                <a:srgbClr val="FF0000"/>
              </a:solidFill>
              <a:latin typeface="Calibri"/>
              <a:ea typeface="Calibri"/>
              <a:cs typeface="Times New Roman"/>
            </a:rPr>
            <a:t>Budgets Approved by  March 14</a:t>
          </a: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r>
            <a:rPr lang="en-US" sz="1600" b="1" kern="1200">
              <a:latin typeface="Arial"/>
              <a:ea typeface="+mn-ea"/>
              <a:cs typeface="+mn-cs"/>
            </a:rPr>
            <a:t>Step 6  </a:t>
          </a:r>
          <a:r>
            <a:rPr lang="en-US" sz="1200" b="1" kern="1200"/>
            <a:t>          </a:t>
          </a:r>
          <a:r>
            <a:rPr lang="en-US" sz="1200" b="0" kern="1200"/>
            <a:t> </a:t>
          </a:r>
          <a:r>
            <a:rPr lang="en-US" sz="1400" b="0" kern="1200">
              <a:latin typeface="Arial"/>
              <a:ea typeface="+mn-ea"/>
              <a:cs typeface="+mn-cs"/>
            </a:rPr>
            <a:t>Cluster Supt. Review </a:t>
          </a:r>
          <a:r>
            <a:rPr lang="en-US" sz="1200" b="0" kern="1200"/>
            <a:t> </a:t>
          </a:r>
          <a:r>
            <a:rPr lang="en-US" sz="1200" kern="1200">
              <a:solidFill>
                <a:srgbClr val="FF0000"/>
              </a:solidFill>
              <a:latin typeface="Calibri"/>
              <a:ea typeface="Calibri"/>
              <a:cs typeface="Times New Roman"/>
            </a:rPr>
            <a:t>February 17-21</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DDB3409E-C9B9-4C33-9DCF-75C92C698A39}">
      <dgm:prSet phldr="0" custT="1"/>
      <dgm:spPr/>
      <dgm:t>
        <a:bodyPr/>
        <a:lstStyle/>
        <a:p>
          <a:r>
            <a:rPr lang="en-US" sz="1600" b="1">
              <a:latin typeface="Arial"/>
              <a:ea typeface="+mn-ea"/>
              <a:cs typeface="+mn-cs"/>
            </a:rPr>
            <a:t>Step 5</a:t>
          </a:r>
          <a:r>
            <a:rPr lang="en-US" sz="1600" b="1" kern="1200">
              <a:latin typeface="Arial"/>
              <a:ea typeface="+mn-ea"/>
              <a:cs typeface="+mn-cs"/>
            </a:rPr>
            <a:t>* </a:t>
          </a:r>
          <a:r>
            <a:rPr lang="en-US" sz="1200" b="1" kern="1200">
              <a:latin typeface="Arial"/>
              <a:ea typeface="+mn-ea"/>
              <a:cs typeface="+mn-cs"/>
            </a:rPr>
            <a:t> </a:t>
          </a:r>
          <a:r>
            <a:rPr lang="en-US" sz="1200" b="1" kern="1200"/>
            <a:t>          </a:t>
          </a:r>
          <a:r>
            <a:rPr lang="en-US" sz="1200" b="0" kern="1200"/>
            <a:t> </a:t>
          </a:r>
          <a:r>
            <a:rPr lang="en-US" sz="1400" b="0" u="sng" kern="1200">
              <a:latin typeface="Arial"/>
              <a:ea typeface="+mn-ea"/>
              <a:cs typeface="+mn-cs"/>
            </a:rPr>
            <a:t>GO Team</a:t>
          </a:r>
          <a:r>
            <a:rPr lang="en-US" sz="1400" b="0" kern="1200">
              <a:latin typeface="Arial"/>
              <a:ea typeface="+mn-ea"/>
              <a:cs typeface="+mn-cs"/>
            </a:rPr>
            <a:t> Feedback Mtg. </a:t>
          </a:r>
          <a:r>
            <a:rPr lang="en-US" sz="1200" b="0" kern="1200"/>
            <a:t>       </a:t>
          </a:r>
          <a:r>
            <a:rPr lang="en-US" sz="1200" kern="1200">
              <a:solidFill>
                <a:srgbClr val="FF0000"/>
              </a:solidFill>
              <a:latin typeface="Calibri"/>
              <a:ea typeface="Calibri"/>
              <a:cs typeface="Times New Roman"/>
            </a:rPr>
            <a:t>  February 10-14</a:t>
          </a:r>
        </a:p>
      </dgm:t>
    </dgm:pt>
    <dgm:pt modelId="{57385685-8A19-4049-A93B-01392BFF8768}" type="parTrans" cxnId="{D7FB324A-7CCF-4AEF-96BE-D02344BB2453}">
      <dgm:prSet/>
      <dgm:spPr/>
      <dgm:t>
        <a:bodyPr/>
        <a:lstStyle/>
        <a:p>
          <a:endParaRPr lang="en-US"/>
        </a:p>
      </dgm:t>
    </dgm:pt>
    <dgm:pt modelId="{3A9F161C-01CF-4F0C-9D91-AF582F7C52B3}" type="sibTrans" cxnId="{D7FB324A-7CCF-4AEF-96BE-D02344BB2453}">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5"/>
      <dgm:spPr/>
    </dgm:pt>
    <dgm:pt modelId="{B91B35EE-E2D6-4A65-85DB-E65F9D4FF12C}" type="pres">
      <dgm:prSet presAssocID="{F8924C73-4D86-4725-8FB1-57E56105EE84}" presName="ParentText" presStyleLbl="revTx" presStyleIdx="0" presStyleCnt="8">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5"/>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5"/>
      <dgm:spPr/>
    </dgm:pt>
    <dgm:pt modelId="{E8B40589-00D1-4838-8AD8-123CD845CC3A}" type="pres">
      <dgm:prSet presAssocID="{CBFAD42E-BC13-4677-A698-C8417C853277}" presName="ParentText" presStyleLbl="revTx" presStyleIdx="1" presStyleCnt="8">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5"/>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5"/>
      <dgm:spPr/>
    </dgm:pt>
    <dgm:pt modelId="{A01F39AB-3E94-413F-B395-2CF4CF9063BE}" type="pres">
      <dgm:prSet presAssocID="{CC1B2A00-68A2-416B-8F3C-D16E0AA80116}" presName="ParentText" presStyleLbl="revTx" presStyleIdx="2" presStyleCnt="8">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5"/>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5"/>
      <dgm:spPr/>
    </dgm:pt>
    <dgm:pt modelId="{7607999D-1219-4E19-B4D8-80FBD9B53FC0}" type="pres">
      <dgm:prSet presAssocID="{9BB649CE-74CD-4483-9383-CCF688F359CC}" presName="ParentText" presStyleLbl="revTx" presStyleIdx="3" presStyleCnt="8"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5"/>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EAF5273B-4AD8-4EF5-8409-08B19AE6740C}" type="pres">
      <dgm:prSet presAssocID="{DDB3409E-C9B9-4C33-9DCF-75C92C698A39}" presName="composite" presStyleCnt="0"/>
      <dgm:spPr/>
    </dgm:pt>
    <dgm:pt modelId="{A08E5ACA-F717-4C9F-BC94-56E16D0405F4}" type="pres">
      <dgm:prSet presAssocID="{DDB3409E-C9B9-4C33-9DCF-75C92C698A39}" presName="LShape" presStyleLbl="alignNode1" presStyleIdx="8" presStyleCnt="15"/>
      <dgm:spPr/>
    </dgm:pt>
    <dgm:pt modelId="{5FAB49E4-628D-4BBD-AF15-0FA58B034DA0}" type="pres">
      <dgm:prSet presAssocID="{DDB3409E-C9B9-4C33-9DCF-75C92C698A39}" presName="ParentText" presStyleLbl="revTx" presStyleIdx="4" presStyleCnt="8">
        <dgm:presLayoutVars>
          <dgm:chMax val="0"/>
          <dgm:chPref val="0"/>
          <dgm:bulletEnabled val="1"/>
        </dgm:presLayoutVars>
      </dgm:prSet>
      <dgm:spPr/>
    </dgm:pt>
    <dgm:pt modelId="{9F816FAC-05A2-4196-86AD-90E94FCBF244}" type="pres">
      <dgm:prSet presAssocID="{DDB3409E-C9B9-4C33-9DCF-75C92C698A39}" presName="Triangle" presStyleLbl="alignNode1" presStyleIdx="9" presStyleCnt="15"/>
      <dgm:spPr/>
    </dgm:pt>
    <dgm:pt modelId="{97C8488C-64A3-4ADC-BF6F-25D6473B43EF}" type="pres">
      <dgm:prSet presAssocID="{3A9F161C-01CF-4F0C-9D91-AF582F7C52B3}" presName="sibTrans" presStyleCnt="0"/>
      <dgm:spPr/>
    </dgm:pt>
    <dgm:pt modelId="{51D5C7B6-B3B1-4C66-94B9-8EA1D91335CF}" type="pres">
      <dgm:prSet presAssocID="{3A9F161C-01CF-4F0C-9D91-AF582F7C52B3}"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10" presStyleCnt="15"/>
      <dgm:spPr/>
    </dgm:pt>
    <dgm:pt modelId="{206A2E6F-C869-44E6-99A4-DF2204F37ADC}" type="pres">
      <dgm:prSet presAssocID="{C8D17AA3-A208-483B-8C96-381C095C31D7}" presName="ParentText" presStyleLbl="revTx" presStyleIdx="5" presStyleCnt="8" custScaleX="101559" custLinFactNeighborX="3056" custLinFactNeighborY="3598">
        <dgm:presLayoutVars>
          <dgm:chMax val="0"/>
          <dgm:chPref val="0"/>
          <dgm:bulletEnabled val="1"/>
        </dgm:presLayoutVars>
      </dgm:prSet>
      <dgm:spPr/>
    </dgm:pt>
    <dgm:pt modelId="{83CE1626-AB3F-41DF-AF17-CD304E816755}" type="pres">
      <dgm:prSet presAssocID="{C8D17AA3-A208-483B-8C96-381C095C31D7}" presName="Triangle" presStyleLbl="alignNode1" presStyleIdx="11" presStyleCnt="15"/>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2" presStyleCnt="15"/>
      <dgm:spPr/>
    </dgm:pt>
    <dgm:pt modelId="{4815C9C2-7172-49B5-AAA4-580ECA3DFE29}" type="pres">
      <dgm:prSet presAssocID="{6C3A5691-9935-4850-A7F8-C5616876CEF5}" presName="ParentText" presStyleLbl="revTx" presStyleIdx="6" presStyleCnt="8"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3" presStyleCnt="15"/>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4" presStyleCnt="15"/>
      <dgm:spPr/>
    </dgm:pt>
    <dgm:pt modelId="{EBFC99F0-AC0E-4E80-8864-5ADBF875329D}" type="pres">
      <dgm:prSet presAssocID="{21558AD2-F25A-4064-8C41-8BABC31C233B}" presName="ParentText" presStyleLbl="revTx" presStyleIdx="7" presStyleCnt="8"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D7FB324A-7CCF-4AEF-96BE-D02344BB2453}" srcId="{7622D11C-167D-442A-B670-C2D9056104A8}" destId="{DDB3409E-C9B9-4C33-9DCF-75C92C698A39}" srcOrd="4" destOrd="0" parTransId="{57385685-8A19-4049-A93B-01392BFF8768}" sibTransId="{3A9F161C-01CF-4F0C-9D91-AF582F7C52B3}"/>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6" destOrd="0" parTransId="{514B3F9E-6E52-4BB9-8D2A-A86237788CB3}" sibTransId="{546C7B9D-8902-484B-93BB-F909DF1C9C2A}"/>
    <dgm:cxn modelId="{6A345170-34F9-4D71-8B6E-678F979FD037}" srcId="{7622D11C-167D-442A-B670-C2D9056104A8}" destId="{C8D17AA3-A208-483B-8C96-381C095C31D7}" srcOrd="5" destOrd="0" parTransId="{3B997098-82AB-4C74-8419-5363C0AB47F2}" sibTransId="{A93F8B36-2852-4C1B-84AF-7AD526917B0A}"/>
    <dgm:cxn modelId="{18570773-4CDF-4C71-8E3E-1C3008BB213E}" srcId="{7622D11C-167D-442A-B670-C2D9056104A8}" destId="{21558AD2-F25A-4064-8C41-8BABC31C233B}" srcOrd="7"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9C633AA8-98D5-4A16-BA95-F20DDC3E7163}" type="presOf" srcId="{DDB3409E-C9B9-4C33-9DCF-75C92C698A39}" destId="{5FAB49E4-628D-4BBD-AF15-0FA58B034DA0}"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ACF74E67-09BA-413D-BBC7-59FD5ACFB7FC}" type="presParOf" srcId="{2498E3BA-2372-4800-9DA6-6D733FF7EFA6}" destId="{EAF5273B-4AD8-4EF5-8409-08B19AE6740C}" srcOrd="8" destOrd="0" presId="urn:microsoft.com/office/officeart/2009/3/layout/StepUpProcess"/>
    <dgm:cxn modelId="{37E859FF-FFF8-4044-B145-FB0882D1EF37}" type="presParOf" srcId="{EAF5273B-4AD8-4EF5-8409-08B19AE6740C}" destId="{A08E5ACA-F717-4C9F-BC94-56E16D0405F4}" srcOrd="0" destOrd="0" presId="urn:microsoft.com/office/officeart/2009/3/layout/StepUpProcess"/>
    <dgm:cxn modelId="{23A74ABA-4AB3-48AA-87AF-EB5D3A71560B}" type="presParOf" srcId="{EAF5273B-4AD8-4EF5-8409-08B19AE6740C}" destId="{5FAB49E4-628D-4BBD-AF15-0FA58B034DA0}" srcOrd="1" destOrd="0" presId="urn:microsoft.com/office/officeart/2009/3/layout/StepUpProcess"/>
    <dgm:cxn modelId="{FF1CD23E-6696-4F59-8633-E9B8F7E0BE36}" type="presParOf" srcId="{EAF5273B-4AD8-4EF5-8409-08B19AE6740C}" destId="{9F816FAC-05A2-4196-86AD-90E94FCBF244}" srcOrd="2" destOrd="0" presId="urn:microsoft.com/office/officeart/2009/3/layout/StepUpProcess"/>
    <dgm:cxn modelId="{07E59BEC-160D-45D0-95B6-1CEA6AA4AC99}" type="presParOf" srcId="{2498E3BA-2372-4800-9DA6-6D733FF7EFA6}" destId="{97C8488C-64A3-4ADC-BF6F-25D6473B43EF}" srcOrd="9" destOrd="0" presId="urn:microsoft.com/office/officeart/2009/3/layout/StepUpProcess"/>
    <dgm:cxn modelId="{323CF44D-25BF-4122-80E4-C6EA412F450E}" type="presParOf" srcId="{97C8488C-64A3-4ADC-BF6F-25D6473B43EF}" destId="{51D5C7B6-B3B1-4C66-94B9-8EA1D91335CF}" srcOrd="0" destOrd="0" presId="urn:microsoft.com/office/officeart/2009/3/layout/StepUpProcess"/>
    <dgm:cxn modelId="{22B75956-5E05-4F6B-9029-202B08BEFAD0}" type="presParOf" srcId="{2498E3BA-2372-4800-9DA6-6D733FF7EFA6}" destId="{2AB66FAE-F84B-4A23-BA2A-28334E8E5FC2}" srcOrd="10"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11"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2"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3"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4"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E2D9D8-0631-4FF8-A5E9-7CC467687891}"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D73FD818-638B-41FF-B143-B7B2FE5508BA}">
      <dgm:prSet custT="1"/>
      <dgm:spPr/>
      <dgm:t>
        <a:bodyPr/>
        <a:lstStyle/>
        <a:p>
          <a:pPr>
            <a:lnSpc>
              <a:spcPct val="100000"/>
            </a:lnSpc>
            <a:defRPr b="1"/>
          </a:pPr>
          <a:r>
            <a:rPr lang="en-US" sz="3200" u="sng"/>
            <a:t>Overview</a:t>
          </a:r>
          <a:endParaRPr lang="en-US" sz="3200"/>
        </a:p>
      </dgm:t>
    </dgm:pt>
    <dgm:pt modelId="{133586D8-4658-4B62-9DA0-DE180D4D81FD}" type="parTrans" cxnId="{FB6701E3-7268-43A4-B76D-FF852B343B65}">
      <dgm:prSet/>
      <dgm:spPr/>
      <dgm:t>
        <a:bodyPr/>
        <a:lstStyle/>
        <a:p>
          <a:endParaRPr lang="en-US"/>
        </a:p>
      </dgm:t>
    </dgm:pt>
    <dgm:pt modelId="{95570ACA-652E-4DD5-B00A-D9059C8903CC}" type="sibTrans" cxnId="{FB6701E3-7268-43A4-B76D-FF852B343B65}">
      <dgm:prSet/>
      <dgm:spPr/>
      <dgm:t>
        <a:bodyPr/>
        <a:lstStyle/>
        <a:p>
          <a:endParaRPr lang="en-US"/>
        </a:p>
      </dgm:t>
    </dgm:pt>
    <dgm:pt modelId="{1873B92A-C3B8-4D92-8D82-A6BDDA1199AB}">
      <dgm:prSet/>
      <dgm:spPr/>
      <dgm:t>
        <a:bodyPr/>
        <a:lstStyle/>
        <a:p>
          <a:pPr rtl="0">
            <a:lnSpc>
              <a:spcPct val="100000"/>
            </a:lnSpc>
          </a:pPr>
          <a:r>
            <a:rPr lang="en-US">
              <a:latin typeface="Arial Black"/>
            </a:rPr>
            <a:t>* </a:t>
          </a:r>
          <a:r>
            <a:rPr lang="en-US"/>
            <a:t>The district is piloting a zero-based budgeting (ZBB) process for Signature and Turnaround Program Funds this year. </a:t>
          </a:r>
        </a:p>
      </dgm:t>
    </dgm:pt>
    <dgm:pt modelId="{CFE1E0F9-59E9-4AEE-9BC4-315FAEEAA7F9}" type="parTrans" cxnId="{96F9405F-8916-455E-BDF4-E99D6D0A74AE}">
      <dgm:prSet/>
      <dgm:spPr/>
      <dgm:t>
        <a:bodyPr/>
        <a:lstStyle/>
        <a:p>
          <a:endParaRPr lang="en-US"/>
        </a:p>
      </dgm:t>
    </dgm:pt>
    <dgm:pt modelId="{759AF8DD-4134-409A-9706-E4FBD43853B7}" type="sibTrans" cxnId="{96F9405F-8916-455E-BDF4-E99D6D0A74AE}">
      <dgm:prSet/>
      <dgm:spPr/>
      <dgm:t>
        <a:bodyPr/>
        <a:lstStyle/>
        <a:p>
          <a:endParaRPr lang="en-US"/>
        </a:p>
      </dgm:t>
    </dgm:pt>
    <dgm:pt modelId="{82A814D1-4523-4DC6-B2D4-08C75A31C79B}">
      <dgm:prSet/>
      <dgm:spPr/>
      <dgm:t>
        <a:bodyPr/>
        <a:lstStyle/>
        <a:p>
          <a:pPr rtl="0">
            <a:lnSpc>
              <a:spcPct val="100000"/>
            </a:lnSpc>
          </a:pPr>
          <a:r>
            <a:rPr lang="en-US">
              <a:latin typeface="Arial Black"/>
            </a:rPr>
            <a:t>* </a:t>
          </a:r>
          <a:r>
            <a:rPr lang="en-US"/>
            <a:t>Zero-based budgeting (ZBB) is a budgeting process that </a:t>
          </a:r>
          <a:r>
            <a:rPr lang="en-US" u="sng"/>
            <a:t>allocates funding based on program efficiency and necessity rather than budget history.</a:t>
          </a:r>
          <a:r>
            <a:rPr lang="en-US"/>
            <a:t> As opposed to traditional budgeting, no item is automatically included in the next budget. </a:t>
          </a:r>
        </a:p>
      </dgm:t>
    </dgm:pt>
    <dgm:pt modelId="{1AD7C0C3-00DD-44CD-859F-E2FE9768A3A9}" type="parTrans" cxnId="{0983AA70-6D43-4C34-BFFD-D4124A467C18}">
      <dgm:prSet/>
      <dgm:spPr/>
      <dgm:t>
        <a:bodyPr/>
        <a:lstStyle/>
        <a:p>
          <a:endParaRPr lang="en-US"/>
        </a:p>
      </dgm:t>
    </dgm:pt>
    <dgm:pt modelId="{3EA455BF-6D0C-46A3-8479-EDDE10CCB74D}" type="sibTrans" cxnId="{0983AA70-6D43-4C34-BFFD-D4124A467C18}">
      <dgm:prSet/>
      <dgm:spPr/>
      <dgm:t>
        <a:bodyPr/>
        <a:lstStyle/>
        <a:p>
          <a:endParaRPr lang="en-US"/>
        </a:p>
      </dgm:t>
    </dgm:pt>
    <dgm:pt modelId="{C8A6F693-EAF1-4399-B688-84C3A78B793A}">
      <dgm:prSet/>
      <dgm:spPr/>
      <dgm:t>
        <a:bodyPr/>
        <a:lstStyle/>
        <a:p>
          <a:pPr rtl="0">
            <a:lnSpc>
              <a:spcPct val="100000"/>
            </a:lnSpc>
          </a:pPr>
          <a:r>
            <a:rPr lang="en-US">
              <a:latin typeface="Arial Black"/>
            </a:rPr>
            <a:t>* </a:t>
          </a:r>
          <a:r>
            <a:rPr lang="en-US"/>
            <a:t>As such the </a:t>
          </a:r>
          <a:r>
            <a:rPr lang="en-US" b="1" u="sng"/>
            <a:t>initial</a:t>
          </a:r>
          <a:r>
            <a:rPr lang="en-US"/>
            <a:t> allocation for these programs at all schools will be $0. </a:t>
          </a:r>
        </a:p>
      </dgm:t>
    </dgm:pt>
    <dgm:pt modelId="{7F7D2BA5-74FC-4FF2-BEC6-FEA1F4B4B98F}" type="parTrans" cxnId="{1F6C7298-846B-4AF8-A30F-7EC84396998F}">
      <dgm:prSet/>
      <dgm:spPr/>
      <dgm:t>
        <a:bodyPr/>
        <a:lstStyle/>
        <a:p>
          <a:endParaRPr lang="en-US"/>
        </a:p>
      </dgm:t>
    </dgm:pt>
    <dgm:pt modelId="{D284F81C-01C3-497F-BCEF-C3EB7482FCD8}" type="sibTrans" cxnId="{1F6C7298-846B-4AF8-A30F-7EC84396998F}">
      <dgm:prSet/>
      <dgm:spPr/>
      <dgm:t>
        <a:bodyPr/>
        <a:lstStyle/>
        <a:p>
          <a:endParaRPr lang="en-US"/>
        </a:p>
      </dgm:t>
    </dgm:pt>
    <dgm:pt modelId="{2FD1542E-0106-4363-88EC-4E67BBA80FE6}">
      <dgm:prSet custT="1"/>
      <dgm:spPr/>
      <dgm:t>
        <a:bodyPr/>
        <a:lstStyle/>
        <a:p>
          <a:pPr>
            <a:lnSpc>
              <a:spcPct val="100000"/>
            </a:lnSpc>
            <a:defRPr b="1"/>
          </a:pPr>
          <a:r>
            <a:rPr lang="en-US" sz="3200" u="sng"/>
            <a:t>Process</a:t>
          </a:r>
          <a:endParaRPr lang="en-US" sz="3200"/>
        </a:p>
      </dgm:t>
    </dgm:pt>
    <dgm:pt modelId="{0C4B0086-D46F-4178-9F8F-9F059809F904}" type="parTrans" cxnId="{02676FCC-387C-4751-BCD6-B1F7C438DF1A}">
      <dgm:prSet/>
      <dgm:spPr/>
      <dgm:t>
        <a:bodyPr/>
        <a:lstStyle/>
        <a:p>
          <a:endParaRPr lang="en-US"/>
        </a:p>
      </dgm:t>
    </dgm:pt>
    <dgm:pt modelId="{ABE915C6-CD07-4046-B427-87C15C94E1F2}" type="sibTrans" cxnId="{02676FCC-387C-4751-BCD6-B1F7C438DF1A}">
      <dgm:prSet/>
      <dgm:spPr/>
      <dgm:t>
        <a:bodyPr/>
        <a:lstStyle/>
        <a:p>
          <a:endParaRPr lang="en-US"/>
        </a:p>
      </dgm:t>
    </dgm:pt>
    <dgm:pt modelId="{FE2C983B-6D85-439B-BAED-C5067729AB06}">
      <dgm:prSet/>
      <dgm:spPr/>
      <dgm:t>
        <a:bodyPr/>
        <a:lstStyle/>
        <a:p>
          <a:pPr rtl="0">
            <a:lnSpc>
              <a:spcPct val="100000"/>
            </a:lnSpc>
            <a:spcAft>
              <a:spcPts val="600"/>
            </a:spcAft>
          </a:pPr>
          <a:r>
            <a:rPr lang="en-US">
              <a:latin typeface="Arial Black"/>
            </a:rPr>
            <a:t>* </a:t>
          </a:r>
          <a:r>
            <a:rPr lang="en-US"/>
            <a:t>Principals will develop proposed requests for the personnel and non-personnel they need to support the Signature and/or Turnaround Programs at their schools.  </a:t>
          </a:r>
        </a:p>
      </dgm:t>
    </dgm:pt>
    <dgm:pt modelId="{F65B9D36-D983-4CA9-9791-3485429FBF61}" type="parTrans" cxnId="{C7A2AAFB-3278-4121-A422-F4BDF7EB3916}">
      <dgm:prSet/>
      <dgm:spPr/>
      <dgm:t>
        <a:bodyPr/>
        <a:lstStyle/>
        <a:p>
          <a:endParaRPr lang="en-US"/>
        </a:p>
      </dgm:t>
    </dgm:pt>
    <dgm:pt modelId="{9D117439-F4A1-471B-A9D6-A4A5270D82F4}" type="sibTrans" cxnId="{C7A2AAFB-3278-4121-A422-F4BDF7EB3916}">
      <dgm:prSet/>
      <dgm:spPr/>
      <dgm:t>
        <a:bodyPr/>
        <a:lstStyle/>
        <a:p>
          <a:endParaRPr lang="en-US"/>
        </a:p>
      </dgm:t>
    </dgm:pt>
    <dgm:pt modelId="{B3F0EBD5-89A5-41A7-B609-43D3D7C554C9}">
      <dgm:prSet/>
      <dgm:spPr/>
      <dgm:t>
        <a:bodyPr/>
        <a:lstStyle/>
        <a:p>
          <a:pPr rtl="0">
            <a:lnSpc>
              <a:spcPct val="100000"/>
            </a:lnSpc>
            <a:spcAft>
              <a:spcPts val="600"/>
            </a:spcAft>
          </a:pPr>
          <a:r>
            <a:rPr lang="en-US" b="0" u="sng">
              <a:latin typeface="Arial"/>
              <a:ea typeface="Calibri"/>
              <a:cs typeface="Calibri"/>
            </a:rPr>
            <a:t>* Principals will share and discuss their proposals and rationale for the proposals with their school GO Team for feedback.</a:t>
          </a:r>
          <a:r>
            <a:rPr lang="en-US">
              <a:latin typeface="Arial Black"/>
              <a:ea typeface="Calibri"/>
              <a:cs typeface="Calibri"/>
            </a:rPr>
            <a:t> </a:t>
          </a:r>
          <a:r>
            <a:rPr lang="en-US"/>
            <a:t> </a:t>
          </a:r>
        </a:p>
      </dgm:t>
    </dgm:pt>
    <dgm:pt modelId="{D41708FB-47F8-4122-B314-C1B89C9F3F0D}" type="parTrans" cxnId="{ED5900A8-619C-406D-A0B3-754FAF027EAD}">
      <dgm:prSet/>
      <dgm:spPr/>
      <dgm:t>
        <a:bodyPr/>
        <a:lstStyle/>
        <a:p>
          <a:endParaRPr lang="en-US"/>
        </a:p>
      </dgm:t>
    </dgm:pt>
    <dgm:pt modelId="{447683F4-C706-40E9-9CC8-5839EB0C32CC}" type="sibTrans" cxnId="{ED5900A8-619C-406D-A0B3-754FAF027EAD}">
      <dgm:prSet/>
      <dgm:spPr/>
      <dgm:t>
        <a:bodyPr/>
        <a:lstStyle/>
        <a:p>
          <a:endParaRPr lang="en-US"/>
        </a:p>
      </dgm:t>
    </dgm:pt>
    <dgm:pt modelId="{1FDF0A5D-9ABA-43A0-A204-95A7A7B6C92E}">
      <dgm:prSet/>
      <dgm:spPr/>
      <dgm:t>
        <a:bodyPr/>
        <a:lstStyle/>
        <a:p>
          <a:pPr rtl="0">
            <a:lnSpc>
              <a:spcPct val="100000"/>
            </a:lnSpc>
            <a:spcAft>
              <a:spcPts val="600"/>
            </a:spcAft>
          </a:pPr>
          <a:r>
            <a:rPr lang="en-US">
              <a:latin typeface="Arial Black"/>
            </a:rPr>
            <a:t>* </a:t>
          </a:r>
          <a:r>
            <a:rPr lang="en-US"/>
            <a:t>After discussing with their GO Team, principals will submit their request for review by January 31st.</a:t>
          </a:r>
          <a:r>
            <a:rPr lang="en-US">
              <a:latin typeface="Arial Black"/>
            </a:rPr>
            <a:t> </a:t>
          </a:r>
          <a:r>
            <a:rPr lang="en-US">
              <a:latin typeface="Arial"/>
              <a:cs typeface="Arial"/>
            </a:rPr>
            <a:t>Funding for these programs will be provided the week of February 3rd. </a:t>
          </a:r>
        </a:p>
      </dgm:t>
    </dgm:pt>
    <dgm:pt modelId="{06151A24-7BA2-4EC1-B070-80D14B7C1DBC}" type="parTrans" cxnId="{692AEDE1-1407-45F0-AB52-31C603C7B15B}">
      <dgm:prSet/>
      <dgm:spPr/>
      <dgm:t>
        <a:bodyPr/>
        <a:lstStyle/>
        <a:p>
          <a:endParaRPr lang="en-US"/>
        </a:p>
      </dgm:t>
    </dgm:pt>
    <dgm:pt modelId="{FD263A47-1CAA-45C8-B420-6B1AB00D3843}" type="sibTrans" cxnId="{692AEDE1-1407-45F0-AB52-31C603C7B15B}">
      <dgm:prSet/>
      <dgm:spPr/>
      <dgm:t>
        <a:bodyPr/>
        <a:lstStyle/>
        <a:p>
          <a:endParaRPr lang="en-US"/>
        </a:p>
      </dgm:t>
    </dgm:pt>
    <dgm:pt modelId="{EFA244B3-E1E9-472E-9088-352574DD3109}" type="pres">
      <dgm:prSet presAssocID="{91E2D9D8-0631-4FF8-A5E9-7CC467687891}" presName="root" presStyleCnt="0">
        <dgm:presLayoutVars>
          <dgm:dir/>
          <dgm:resizeHandles val="exact"/>
        </dgm:presLayoutVars>
      </dgm:prSet>
      <dgm:spPr/>
    </dgm:pt>
    <dgm:pt modelId="{B60B5060-DBD7-4D99-AEBE-7F7AF3C6B284}" type="pres">
      <dgm:prSet presAssocID="{D73FD818-638B-41FF-B143-B7B2FE5508BA}" presName="compNode" presStyleCnt="0"/>
      <dgm:spPr/>
    </dgm:pt>
    <dgm:pt modelId="{7FC23713-313B-4007-98C5-9B3864F1E659}" type="pres">
      <dgm:prSet presAssocID="{D73FD818-638B-41FF-B143-B7B2FE5508BA}" presName="iconRect" presStyleLbl="node1" presStyleIdx="0" presStyleCnt="2" custScaleX="113403" custScaleY="78220" custLinFactNeighborY="-635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C9F6275-F223-4290-861A-ED20F3D2160D}" type="pres">
      <dgm:prSet presAssocID="{D73FD818-638B-41FF-B143-B7B2FE5508BA}" presName="iconSpace" presStyleCnt="0"/>
      <dgm:spPr/>
    </dgm:pt>
    <dgm:pt modelId="{F6BFB254-F64B-4179-907B-86DAB7182656}" type="pres">
      <dgm:prSet presAssocID="{D73FD818-638B-41FF-B143-B7B2FE5508BA}" presName="parTx" presStyleLbl="revTx" presStyleIdx="0" presStyleCnt="4" custLinFactY="-27308" custLinFactNeighborX="461" custLinFactNeighborY="-100000">
        <dgm:presLayoutVars>
          <dgm:chMax val="0"/>
          <dgm:chPref val="0"/>
        </dgm:presLayoutVars>
      </dgm:prSet>
      <dgm:spPr/>
    </dgm:pt>
    <dgm:pt modelId="{AD8EFB18-ADF9-4078-ADBF-FB028AD55526}" type="pres">
      <dgm:prSet presAssocID="{D73FD818-638B-41FF-B143-B7B2FE5508BA}" presName="txSpace" presStyleCnt="0"/>
      <dgm:spPr/>
    </dgm:pt>
    <dgm:pt modelId="{A7A65C3E-942C-434A-8EBB-D23C7D65CCBA}" type="pres">
      <dgm:prSet presAssocID="{D73FD818-638B-41FF-B143-B7B2FE5508BA}" presName="desTx" presStyleLbl="revTx" presStyleIdx="1" presStyleCnt="4" custLinFactNeighborX="-692" custLinFactNeighborY="-28783">
        <dgm:presLayoutVars/>
      </dgm:prSet>
      <dgm:spPr/>
    </dgm:pt>
    <dgm:pt modelId="{D481E210-E003-4BF9-BA61-A7154D04242A}" type="pres">
      <dgm:prSet presAssocID="{95570ACA-652E-4DD5-B00A-D9059C8903CC}" presName="sibTrans" presStyleCnt="0"/>
      <dgm:spPr/>
    </dgm:pt>
    <dgm:pt modelId="{38C8C16A-DDC4-43B1-9E77-8FAC36D0AD7F}" type="pres">
      <dgm:prSet presAssocID="{2FD1542E-0106-4363-88EC-4E67BBA80FE6}" presName="compNode" presStyleCnt="0"/>
      <dgm:spPr/>
    </dgm:pt>
    <dgm:pt modelId="{D425D025-37E5-47EC-9632-48C8FB4ED6AD}" type="pres">
      <dgm:prSet presAssocID="{2FD1542E-0106-4363-88EC-4E67BBA80FE6}" presName="iconRect" presStyleLbl="node1" presStyleIdx="1" presStyleCnt="2" custLinFactNeighborX="-659" custLinFactNeighborY="-4764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6879E322-E969-42DA-927A-C473D3AD3546}" type="pres">
      <dgm:prSet presAssocID="{2FD1542E-0106-4363-88EC-4E67BBA80FE6}" presName="iconSpace" presStyleCnt="0"/>
      <dgm:spPr/>
    </dgm:pt>
    <dgm:pt modelId="{8F055027-061B-4AB4-93D0-F6E408843C69}" type="pres">
      <dgm:prSet presAssocID="{2FD1542E-0106-4363-88EC-4E67BBA80FE6}" presName="parTx" presStyleLbl="revTx" presStyleIdx="2" presStyleCnt="4" custLinFactNeighborX="-231" custLinFactNeighborY="-94173">
        <dgm:presLayoutVars>
          <dgm:chMax val="0"/>
          <dgm:chPref val="0"/>
        </dgm:presLayoutVars>
      </dgm:prSet>
      <dgm:spPr/>
    </dgm:pt>
    <dgm:pt modelId="{450B1790-58AC-4DC4-ACD7-8728EEF2172D}" type="pres">
      <dgm:prSet presAssocID="{2FD1542E-0106-4363-88EC-4E67BBA80FE6}" presName="txSpace" presStyleCnt="0"/>
      <dgm:spPr/>
    </dgm:pt>
    <dgm:pt modelId="{3AB6420D-7123-448A-BA39-76E75EAD54C2}" type="pres">
      <dgm:prSet presAssocID="{2FD1542E-0106-4363-88EC-4E67BBA80FE6}" presName="desTx" presStyleLbl="revTx" presStyleIdx="3" presStyleCnt="4" custLinFactNeighborX="-1844" custLinFactNeighborY="-24617">
        <dgm:presLayoutVars/>
      </dgm:prSet>
      <dgm:spPr/>
    </dgm:pt>
  </dgm:ptLst>
  <dgm:cxnLst>
    <dgm:cxn modelId="{F71DFB0E-7A19-46A6-B4D1-802F08987E17}" type="presOf" srcId="{FE2C983B-6D85-439B-BAED-C5067729AB06}" destId="{3AB6420D-7123-448A-BA39-76E75EAD54C2}" srcOrd="0" destOrd="0" presId="urn:microsoft.com/office/officeart/2018/2/layout/IconLabelDescriptionList"/>
    <dgm:cxn modelId="{99334A19-86E5-4A79-BD89-BC252E4BBDDD}" type="presOf" srcId="{1873B92A-C3B8-4D92-8D82-A6BDDA1199AB}" destId="{A7A65C3E-942C-434A-8EBB-D23C7D65CCBA}" srcOrd="0" destOrd="0" presId="urn:microsoft.com/office/officeart/2018/2/layout/IconLabelDescriptionList"/>
    <dgm:cxn modelId="{96F9405F-8916-455E-BDF4-E99D6D0A74AE}" srcId="{D73FD818-638B-41FF-B143-B7B2FE5508BA}" destId="{1873B92A-C3B8-4D92-8D82-A6BDDA1199AB}" srcOrd="0" destOrd="0" parTransId="{CFE1E0F9-59E9-4AEE-9BC4-315FAEEAA7F9}" sibTransId="{759AF8DD-4134-409A-9706-E4FBD43853B7}"/>
    <dgm:cxn modelId="{233FDA45-EBB0-4A0F-B303-73A9337CB1C2}" type="presOf" srcId="{2FD1542E-0106-4363-88EC-4E67BBA80FE6}" destId="{8F055027-061B-4AB4-93D0-F6E408843C69}" srcOrd="0" destOrd="0" presId="urn:microsoft.com/office/officeart/2018/2/layout/IconLabelDescriptionList"/>
    <dgm:cxn modelId="{0983AA70-6D43-4C34-BFFD-D4124A467C18}" srcId="{D73FD818-638B-41FF-B143-B7B2FE5508BA}" destId="{82A814D1-4523-4DC6-B2D4-08C75A31C79B}" srcOrd="1" destOrd="0" parTransId="{1AD7C0C3-00DD-44CD-859F-E2FE9768A3A9}" sibTransId="{3EA455BF-6D0C-46A3-8479-EDDE10CCB74D}"/>
    <dgm:cxn modelId="{06274D76-016F-4A67-8D0E-1046C87611E3}" type="presOf" srcId="{B3F0EBD5-89A5-41A7-B609-43D3D7C554C9}" destId="{3AB6420D-7123-448A-BA39-76E75EAD54C2}" srcOrd="0" destOrd="1" presId="urn:microsoft.com/office/officeart/2018/2/layout/IconLabelDescriptionList"/>
    <dgm:cxn modelId="{C31C137D-8548-408B-9C97-390ED850722C}" type="presOf" srcId="{1FDF0A5D-9ABA-43A0-A204-95A7A7B6C92E}" destId="{3AB6420D-7123-448A-BA39-76E75EAD54C2}" srcOrd="0" destOrd="2" presId="urn:microsoft.com/office/officeart/2018/2/layout/IconLabelDescriptionList"/>
    <dgm:cxn modelId="{EEA3D486-8B5C-4387-85FA-5C03E3FDF222}" type="presOf" srcId="{C8A6F693-EAF1-4399-B688-84C3A78B793A}" destId="{A7A65C3E-942C-434A-8EBB-D23C7D65CCBA}" srcOrd="0" destOrd="2" presId="urn:microsoft.com/office/officeart/2018/2/layout/IconLabelDescriptionList"/>
    <dgm:cxn modelId="{1F6C7298-846B-4AF8-A30F-7EC84396998F}" srcId="{D73FD818-638B-41FF-B143-B7B2FE5508BA}" destId="{C8A6F693-EAF1-4399-B688-84C3A78B793A}" srcOrd="2" destOrd="0" parTransId="{7F7D2BA5-74FC-4FF2-BEC6-FEA1F4B4B98F}" sibTransId="{D284F81C-01C3-497F-BCEF-C3EB7482FCD8}"/>
    <dgm:cxn modelId="{274364A1-F6CD-4712-9EC4-1A56D1DEDC13}" type="presOf" srcId="{91E2D9D8-0631-4FF8-A5E9-7CC467687891}" destId="{EFA244B3-E1E9-472E-9088-352574DD3109}" srcOrd="0" destOrd="0" presId="urn:microsoft.com/office/officeart/2018/2/layout/IconLabelDescriptionList"/>
    <dgm:cxn modelId="{ED5900A8-619C-406D-A0B3-754FAF027EAD}" srcId="{2FD1542E-0106-4363-88EC-4E67BBA80FE6}" destId="{B3F0EBD5-89A5-41A7-B609-43D3D7C554C9}" srcOrd="1" destOrd="0" parTransId="{D41708FB-47F8-4122-B314-C1B89C9F3F0D}" sibTransId="{447683F4-C706-40E9-9CC8-5839EB0C32CC}"/>
    <dgm:cxn modelId="{A70B09B6-E60B-4221-9891-3814943B7366}" type="presOf" srcId="{82A814D1-4523-4DC6-B2D4-08C75A31C79B}" destId="{A7A65C3E-942C-434A-8EBB-D23C7D65CCBA}" srcOrd="0" destOrd="1" presId="urn:microsoft.com/office/officeart/2018/2/layout/IconLabelDescriptionList"/>
    <dgm:cxn modelId="{02676FCC-387C-4751-BCD6-B1F7C438DF1A}" srcId="{91E2D9D8-0631-4FF8-A5E9-7CC467687891}" destId="{2FD1542E-0106-4363-88EC-4E67BBA80FE6}" srcOrd="1" destOrd="0" parTransId="{0C4B0086-D46F-4178-9F8F-9F059809F904}" sibTransId="{ABE915C6-CD07-4046-B427-87C15C94E1F2}"/>
    <dgm:cxn modelId="{544FA5CF-FF8A-426F-8E42-95BF856B1223}" type="presOf" srcId="{D73FD818-638B-41FF-B143-B7B2FE5508BA}" destId="{F6BFB254-F64B-4179-907B-86DAB7182656}" srcOrd="0" destOrd="0" presId="urn:microsoft.com/office/officeart/2018/2/layout/IconLabelDescriptionList"/>
    <dgm:cxn modelId="{692AEDE1-1407-45F0-AB52-31C603C7B15B}" srcId="{2FD1542E-0106-4363-88EC-4E67BBA80FE6}" destId="{1FDF0A5D-9ABA-43A0-A204-95A7A7B6C92E}" srcOrd="2" destOrd="0" parTransId="{06151A24-7BA2-4EC1-B070-80D14B7C1DBC}" sibTransId="{FD263A47-1CAA-45C8-B420-6B1AB00D3843}"/>
    <dgm:cxn modelId="{FB6701E3-7268-43A4-B76D-FF852B343B65}" srcId="{91E2D9D8-0631-4FF8-A5E9-7CC467687891}" destId="{D73FD818-638B-41FF-B143-B7B2FE5508BA}" srcOrd="0" destOrd="0" parTransId="{133586D8-4658-4B62-9DA0-DE180D4D81FD}" sibTransId="{95570ACA-652E-4DD5-B00A-D9059C8903CC}"/>
    <dgm:cxn modelId="{C7A2AAFB-3278-4121-A422-F4BDF7EB3916}" srcId="{2FD1542E-0106-4363-88EC-4E67BBA80FE6}" destId="{FE2C983B-6D85-439B-BAED-C5067729AB06}" srcOrd="0" destOrd="0" parTransId="{F65B9D36-D983-4CA9-9791-3485429FBF61}" sibTransId="{9D117439-F4A1-471B-A9D6-A4A5270D82F4}"/>
    <dgm:cxn modelId="{BBE0A339-2AC7-4A70-88C7-F3ABC0C4557B}" type="presParOf" srcId="{EFA244B3-E1E9-472E-9088-352574DD3109}" destId="{B60B5060-DBD7-4D99-AEBE-7F7AF3C6B284}" srcOrd="0" destOrd="0" presId="urn:microsoft.com/office/officeart/2018/2/layout/IconLabelDescriptionList"/>
    <dgm:cxn modelId="{54DA4B71-21CC-4ADF-B004-9B527B84C5EA}" type="presParOf" srcId="{B60B5060-DBD7-4D99-AEBE-7F7AF3C6B284}" destId="{7FC23713-313B-4007-98C5-9B3864F1E659}" srcOrd="0" destOrd="0" presId="urn:microsoft.com/office/officeart/2018/2/layout/IconLabelDescriptionList"/>
    <dgm:cxn modelId="{89FE5CB8-BA5A-4EDA-94B7-4F3BD118F28D}" type="presParOf" srcId="{B60B5060-DBD7-4D99-AEBE-7F7AF3C6B284}" destId="{2C9F6275-F223-4290-861A-ED20F3D2160D}" srcOrd="1" destOrd="0" presId="urn:microsoft.com/office/officeart/2018/2/layout/IconLabelDescriptionList"/>
    <dgm:cxn modelId="{BD0563F8-0256-43B7-A05F-516408F1E51B}" type="presParOf" srcId="{B60B5060-DBD7-4D99-AEBE-7F7AF3C6B284}" destId="{F6BFB254-F64B-4179-907B-86DAB7182656}" srcOrd="2" destOrd="0" presId="urn:microsoft.com/office/officeart/2018/2/layout/IconLabelDescriptionList"/>
    <dgm:cxn modelId="{2224284F-A650-4A97-8782-C588FFAD91A4}" type="presParOf" srcId="{B60B5060-DBD7-4D99-AEBE-7F7AF3C6B284}" destId="{AD8EFB18-ADF9-4078-ADBF-FB028AD55526}" srcOrd="3" destOrd="0" presId="urn:microsoft.com/office/officeart/2018/2/layout/IconLabelDescriptionList"/>
    <dgm:cxn modelId="{53BBCBCA-6573-4A4E-BA8F-87B8B891F923}" type="presParOf" srcId="{B60B5060-DBD7-4D99-AEBE-7F7AF3C6B284}" destId="{A7A65C3E-942C-434A-8EBB-D23C7D65CCBA}" srcOrd="4" destOrd="0" presId="urn:microsoft.com/office/officeart/2018/2/layout/IconLabelDescriptionList"/>
    <dgm:cxn modelId="{891C5F38-F8BC-4E85-963D-A07CA5141119}" type="presParOf" srcId="{EFA244B3-E1E9-472E-9088-352574DD3109}" destId="{D481E210-E003-4BF9-BA61-A7154D04242A}" srcOrd="1" destOrd="0" presId="urn:microsoft.com/office/officeart/2018/2/layout/IconLabelDescriptionList"/>
    <dgm:cxn modelId="{17495C33-2360-49EB-B805-BECD50F84668}" type="presParOf" srcId="{EFA244B3-E1E9-472E-9088-352574DD3109}" destId="{38C8C16A-DDC4-43B1-9E77-8FAC36D0AD7F}" srcOrd="2" destOrd="0" presId="urn:microsoft.com/office/officeart/2018/2/layout/IconLabelDescriptionList"/>
    <dgm:cxn modelId="{CC6D51C6-372C-4087-9DD2-7D285BCF2BC0}" type="presParOf" srcId="{38C8C16A-DDC4-43B1-9E77-8FAC36D0AD7F}" destId="{D425D025-37E5-47EC-9632-48C8FB4ED6AD}" srcOrd="0" destOrd="0" presId="urn:microsoft.com/office/officeart/2018/2/layout/IconLabelDescriptionList"/>
    <dgm:cxn modelId="{5A1E70D7-8038-453F-B2DC-A294C05CD95D}" type="presParOf" srcId="{38C8C16A-DDC4-43B1-9E77-8FAC36D0AD7F}" destId="{6879E322-E969-42DA-927A-C473D3AD3546}" srcOrd="1" destOrd="0" presId="urn:microsoft.com/office/officeart/2018/2/layout/IconLabelDescriptionList"/>
    <dgm:cxn modelId="{DCC9CC74-EB19-4BAE-B0B9-170523CA053B}" type="presParOf" srcId="{38C8C16A-DDC4-43B1-9E77-8FAC36D0AD7F}" destId="{8F055027-061B-4AB4-93D0-F6E408843C69}" srcOrd="2" destOrd="0" presId="urn:microsoft.com/office/officeart/2018/2/layout/IconLabelDescriptionList"/>
    <dgm:cxn modelId="{0A1E5321-34D6-46D6-867F-AE3AAF60FBAC}" type="presParOf" srcId="{38C8C16A-DDC4-43B1-9E77-8FAC36D0AD7F}" destId="{450B1790-58AC-4DC4-ACD7-8728EEF2172D}" srcOrd="3" destOrd="0" presId="urn:microsoft.com/office/officeart/2018/2/layout/IconLabelDescriptionList"/>
    <dgm:cxn modelId="{913F15E5-2880-4950-AE54-09E43C232638}" type="presParOf" srcId="{38C8C16A-DDC4-43B1-9E77-8FAC36D0AD7F}" destId="{3AB6420D-7123-448A-BA39-76E75EAD54C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226005-596F-4B03-979B-7869B71C61B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a:xfrm>
          <a:off x="0" y="62"/>
          <a:ext cx="3519937" cy="2501529"/>
        </a:xfr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t>Strategic Alignment and School-Level Flexibility</a:t>
          </a:r>
          <a:r>
            <a:rPr lang="en-US">
              <a:solidFill>
                <a:sysClr val="window" lastClr="FFFFFF"/>
              </a:solidFill>
              <a:latin typeface="Sabon Next LT"/>
              <a:ea typeface="+mn-ea"/>
              <a:cs typeface="+mn-cs"/>
            </a:rPr>
            <a: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a:xfrm rot="5400000">
          <a:off x="5648159" y="-1878006"/>
          <a:ext cx="2001223" cy="6257666"/>
        </a:xfr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lr>
              <a:schemeClr val="accent5"/>
            </a:buClr>
            <a:buFont typeface="Wingdings" panose="05000000000000000000" pitchFamily="2" charset="2"/>
            <a:buChar char="v"/>
          </a:pPr>
          <a:r>
            <a:rPr lang="en-US"/>
            <a:t>Does this budget proposal, as a whole, effectively support our school's strategic priorities?</a:t>
          </a:r>
          <a:endParaRPr lang="en-US">
            <a:solidFill>
              <a:sysClr val="windowText" lastClr="000000">
                <a:hueOff val="0"/>
                <a:satOff val="0"/>
                <a:lumOff val="0"/>
                <a:alphaOff val="0"/>
              </a:sysClr>
            </a:solidFill>
            <a:latin typeface="Sabon Next LT"/>
            <a:ea typeface="+mn-ea"/>
            <a:cs typeface="+mn-cs"/>
          </a:endParaRP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058C0ABC-50FF-45C6-8AE2-4BBA894231E0}">
      <dgm:prSet/>
      <dgm:spPr/>
      <dgm:t>
        <a:bodyPr/>
        <a:lstStyle/>
        <a:p>
          <a:pPr>
            <a:buClr>
              <a:schemeClr val="accent5"/>
            </a:buClr>
            <a:buFont typeface="Wingdings" panose="05000000000000000000" pitchFamily="2" charset="2"/>
            <a:buChar char="v"/>
          </a:pPr>
          <a:r>
            <a:rPr lang="en-US"/>
            <a:t>How do the principal’s proposed changes directly support priorities in our strategic plan? Can we clearly connect each adjustment to a strategic goal? </a:t>
          </a:r>
        </a:p>
      </dgm:t>
    </dgm:pt>
    <dgm:pt modelId="{1C0EE564-E814-4084-B428-E6DEE92983BE}" type="parTrans" cxnId="{130E6365-ADE3-444C-A340-3CF9EF524847}">
      <dgm:prSet/>
      <dgm:spPr/>
      <dgm:t>
        <a:bodyPr/>
        <a:lstStyle/>
        <a:p>
          <a:endParaRPr lang="en-US"/>
        </a:p>
      </dgm:t>
    </dgm:pt>
    <dgm:pt modelId="{F4C43CD9-5151-4E9E-AF21-03BD2E349221}" type="sibTrans" cxnId="{130E6365-ADE3-444C-A340-3CF9EF524847}">
      <dgm:prSet/>
      <dgm:spPr/>
      <dgm:t>
        <a:bodyPr/>
        <a:lstStyle/>
        <a:p>
          <a:endParaRPr lang="en-US"/>
        </a:p>
      </dgm:t>
    </dgm:pt>
    <dgm:pt modelId="{BC384F34-3B82-4854-BA9C-8F7AA376024E}">
      <dgm:prSet/>
      <dgm:spPr/>
      <dgm:t>
        <a:bodyPr/>
        <a:lstStyle/>
        <a:p>
          <a:pPr>
            <a:buClr>
              <a:schemeClr val="accent5"/>
            </a:buClr>
            <a:buFont typeface="Wingdings" panose="05000000000000000000" pitchFamily="2" charset="2"/>
            <a:buChar char="v"/>
          </a:pPr>
          <a:r>
            <a:rPr lang="en-US"/>
            <a:t>If new positions, resources, or programs are being added, what data or feedback supports these changes? How will we measure their impact?</a:t>
          </a:r>
        </a:p>
      </dgm:t>
    </dgm:pt>
    <dgm:pt modelId="{BAA9EC2C-30DB-428A-91DC-ECF22A217D8D}" type="parTrans" cxnId="{6FE6B555-6664-4375-9F6C-364428FB0D9B}">
      <dgm:prSet/>
      <dgm:spPr/>
      <dgm:t>
        <a:bodyPr/>
        <a:lstStyle/>
        <a:p>
          <a:endParaRPr lang="en-US"/>
        </a:p>
      </dgm:t>
    </dgm:pt>
    <dgm:pt modelId="{A9CB9ABA-1A6F-4152-91CE-49D3A91BF39E}" type="sibTrans" cxnId="{6FE6B555-6664-4375-9F6C-364428FB0D9B}">
      <dgm:prSet/>
      <dgm:spPr/>
      <dgm:t>
        <a:bodyPr/>
        <a:lstStyle/>
        <a:p>
          <a:endParaRPr lang="en-US"/>
        </a:p>
      </dgm:t>
    </dgm:pt>
    <dgm:pt modelId="{6B5DD53A-ABB2-4B78-A642-C23AD121469F}">
      <dgm:prSet/>
      <dgm:spPr/>
      <dgm:t>
        <a:bodyPr/>
        <a:lstStyle/>
        <a:p>
          <a:pPr>
            <a:buClr>
              <a:schemeClr val="accent5"/>
            </a:buClr>
            <a:buFont typeface="Wingdings" panose="05000000000000000000" pitchFamily="2" charset="2"/>
            <a:buChar char="v"/>
          </a:pPr>
          <a:r>
            <a:rPr lang="en-US"/>
            <a:t>What trade-offs are involved? Are any current programs or resources being adjusted or reduced, and how will that affect our students and staff?</a:t>
          </a:r>
        </a:p>
      </dgm:t>
    </dgm:pt>
    <dgm:pt modelId="{14C5D523-BCE0-4C32-B764-180EBD3E1E0C}" type="parTrans" cxnId="{ED2E3454-B9D6-4CD1-8C80-9B4D27009ED4}">
      <dgm:prSet/>
      <dgm:spPr/>
      <dgm:t>
        <a:bodyPr/>
        <a:lstStyle/>
        <a:p>
          <a:endParaRPr lang="en-US"/>
        </a:p>
      </dgm:t>
    </dgm:pt>
    <dgm:pt modelId="{84C8D6BD-F07A-4682-B36D-F8B350C87759}" type="sibTrans" cxnId="{ED2E3454-B9D6-4CD1-8C80-9B4D27009ED4}">
      <dgm:prSet/>
      <dgm:spPr/>
      <dgm:t>
        <a:bodyPr/>
        <a:lstStyle/>
        <a:p>
          <a:endParaRPr lang="en-US"/>
        </a:p>
      </dgm:t>
    </dgm:pt>
    <dgm:pt modelId="{81079BF2-5D38-404E-AD9F-6D0EE9114F24}" type="pres">
      <dgm:prSet presAssocID="{22226005-596F-4B03-979B-7869B71C61B3}" presName="linear" presStyleCnt="0">
        <dgm:presLayoutVars>
          <dgm:animLvl val="lvl"/>
          <dgm:resizeHandles val="exact"/>
        </dgm:presLayoutVars>
      </dgm:prSet>
      <dgm:spPr/>
    </dgm:pt>
    <dgm:pt modelId="{5381ABCD-FE50-4BAE-B29B-9A317A12D9EF}" type="pres">
      <dgm:prSet presAssocID="{0C1D2607-0AA8-4703-8CD9-C80627D357E8}" presName="parentText" presStyleLbl="node1" presStyleIdx="0" presStyleCnt="1">
        <dgm:presLayoutVars>
          <dgm:chMax val="0"/>
          <dgm:bulletEnabled val="1"/>
        </dgm:presLayoutVars>
      </dgm:prSet>
      <dgm:spPr/>
    </dgm:pt>
    <dgm:pt modelId="{7111410D-54EE-4041-8993-EC4AC19AA56A}" type="pres">
      <dgm:prSet presAssocID="{0C1D2607-0AA8-4703-8CD9-C80627D357E8}" presName="childText" presStyleLbl="revTx" presStyleIdx="0" presStyleCnt="1">
        <dgm:presLayoutVars>
          <dgm:bulletEnabled val="1"/>
        </dgm:presLayoutVars>
      </dgm:prSet>
      <dgm:spPr/>
    </dgm:pt>
  </dgm:ptLst>
  <dgm:cxnLst>
    <dgm:cxn modelId="{E84C4611-202E-4254-8A33-E36748A8081A}" type="presOf" srcId="{058C0ABC-50FF-45C6-8AE2-4BBA894231E0}" destId="{7111410D-54EE-4041-8993-EC4AC19AA56A}" srcOrd="0" destOrd="1" presId="urn:microsoft.com/office/officeart/2005/8/layout/vList2"/>
    <dgm:cxn modelId="{130E6365-ADE3-444C-A340-3CF9EF524847}" srcId="{0C1D2607-0AA8-4703-8CD9-C80627D357E8}" destId="{058C0ABC-50FF-45C6-8AE2-4BBA894231E0}" srcOrd="1" destOrd="0" parTransId="{1C0EE564-E814-4084-B428-E6DEE92983BE}" sibTransId="{F4C43CD9-5151-4E9E-AF21-03BD2E349221}"/>
    <dgm:cxn modelId="{8B60146B-6D28-434F-A45B-635569B9DC41}" srcId="{22226005-596F-4B03-979B-7869B71C61B3}" destId="{0C1D2607-0AA8-4703-8CD9-C80627D357E8}" srcOrd="0" destOrd="0" parTransId="{63165D8E-7B34-4FCF-B848-7C16EFD0B634}" sibTransId="{59EC5809-7017-4AAF-A2C0-1C00F5C80D7D}"/>
    <dgm:cxn modelId="{D9D8CF70-B277-4673-AE5B-8166513062E7}" srcId="{0C1D2607-0AA8-4703-8CD9-C80627D357E8}" destId="{F3B6E757-8A37-4F10-8C34-BFAD7F7A8A5B}" srcOrd="0" destOrd="0" parTransId="{08A30D75-7FDA-4406-AB12-3B70A4529EA9}" sibTransId="{2A2A327A-BE5D-4BB6-95CA-4B1FCB579DD3}"/>
    <dgm:cxn modelId="{ED2E3454-B9D6-4CD1-8C80-9B4D27009ED4}" srcId="{0C1D2607-0AA8-4703-8CD9-C80627D357E8}" destId="{6B5DD53A-ABB2-4B78-A642-C23AD121469F}" srcOrd="3" destOrd="0" parTransId="{14C5D523-BCE0-4C32-B764-180EBD3E1E0C}" sibTransId="{84C8D6BD-F07A-4682-B36D-F8B350C87759}"/>
    <dgm:cxn modelId="{6FE6B555-6664-4375-9F6C-364428FB0D9B}" srcId="{0C1D2607-0AA8-4703-8CD9-C80627D357E8}" destId="{BC384F34-3B82-4854-BA9C-8F7AA376024E}" srcOrd="2" destOrd="0" parTransId="{BAA9EC2C-30DB-428A-91DC-ECF22A217D8D}" sibTransId="{A9CB9ABA-1A6F-4152-91CE-49D3A91BF39E}"/>
    <dgm:cxn modelId="{72C164A8-AB4F-47AB-AEE7-8DA30B93CCE1}" type="presOf" srcId="{6B5DD53A-ABB2-4B78-A642-C23AD121469F}" destId="{7111410D-54EE-4041-8993-EC4AC19AA56A}" srcOrd="0" destOrd="3" presId="urn:microsoft.com/office/officeart/2005/8/layout/vList2"/>
    <dgm:cxn modelId="{92939DAF-11B1-4716-9A85-772D481DFA97}" type="presOf" srcId="{22226005-596F-4B03-979B-7869B71C61B3}" destId="{81079BF2-5D38-404E-AD9F-6D0EE9114F24}" srcOrd="0" destOrd="0" presId="urn:microsoft.com/office/officeart/2005/8/layout/vList2"/>
    <dgm:cxn modelId="{200659BC-60A6-4382-8AF1-52D8C6650DBF}" type="presOf" srcId="{BC384F34-3B82-4854-BA9C-8F7AA376024E}" destId="{7111410D-54EE-4041-8993-EC4AC19AA56A}" srcOrd="0" destOrd="2" presId="urn:microsoft.com/office/officeart/2005/8/layout/vList2"/>
    <dgm:cxn modelId="{D4CFF2C6-3849-4047-A232-A80DB59DC8F2}" type="presOf" srcId="{F3B6E757-8A37-4F10-8C34-BFAD7F7A8A5B}" destId="{7111410D-54EE-4041-8993-EC4AC19AA56A}" srcOrd="0" destOrd="0" presId="urn:microsoft.com/office/officeart/2005/8/layout/vList2"/>
    <dgm:cxn modelId="{947798E3-6319-4F60-A161-8BD483E82093}" type="presOf" srcId="{0C1D2607-0AA8-4703-8CD9-C80627D357E8}" destId="{5381ABCD-FE50-4BAE-B29B-9A317A12D9EF}" srcOrd="0" destOrd="0" presId="urn:microsoft.com/office/officeart/2005/8/layout/vList2"/>
    <dgm:cxn modelId="{1B854A4B-9732-4027-AF2D-3535DB4BCB01}" type="presParOf" srcId="{81079BF2-5D38-404E-AD9F-6D0EE9114F24}" destId="{5381ABCD-FE50-4BAE-B29B-9A317A12D9EF}" srcOrd="0" destOrd="0" presId="urn:microsoft.com/office/officeart/2005/8/layout/vList2"/>
    <dgm:cxn modelId="{7C203755-1EB2-4734-97F2-17357B0A02D3}" type="presParOf" srcId="{81079BF2-5D38-404E-AD9F-6D0EE9114F24}" destId="{7111410D-54EE-4041-8993-EC4AC19AA56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226005-596F-4B03-979B-7869B71C61B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a:xfrm>
          <a:off x="0" y="62"/>
          <a:ext cx="3519937" cy="2501529"/>
        </a:xfr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t>District and Cluster Priorities</a:t>
          </a:r>
          <a:r>
            <a:rPr lang="en-US">
              <a:solidFill>
                <a:sysClr val="window" lastClr="FFFFFF"/>
              </a:solidFill>
              <a:latin typeface="Sabon Next LT"/>
              <a:ea typeface="+mn-ea"/>
              <a:cs typeface="+mn-cs"/>
            </a:rPr>
            <a: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a:xfrm rot="5400000">
          <a:off x="5648159" y="-1878006"/>
          <a:ext cx="2001223" cy="6257666"/>
        </a:xfr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lr>
              <a:schemeClr val="accent5"/>
            </a:buClr>
            <a:buFont typeface="Wingdings" panose="05000000000000000000" pitchFamily="2" charset="2"/>
            <a:buChar char="v"/>
          </a:pPr>
          <a:r>
            <a:rPr lang="en-US"/>
            <a:t>How do these proposed changes align with district and cluster priorities? Do we foresee any challenges or misalignments?</a:t>
          </a:r>
          <a:endParaRPr lang="en-US">
            <a:solidFill>
              <a:sysClr val="windowText" lastClr="000000">
                <a:hueOff val="0"/>
                <a:satOff val="0"/>
                <a:lumOff val="0"/>
                <a:alphaOff val="0"/>
              </a:sysClr>
            </a:solidFill>
            <a:latin typeface="Sabon Next LT"/>
            <a:ea typeface="+mn-ea"/>
            <a:cs typeface="+mn-cs"/>
          </a:endParaRP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058C0ABC-50FF-45C6-8AE2-4BBA894231E0}">
      <dgm:prSet/>
      <dgm:spPr/>
      <dgm:t>
        <a:bodyPr/>
        <a:lstStyle/>
        <a:p>
          <a:pPr>
            <a:buClr>
              <a:schemeClr val="accent5"/>
            </a:buClr>
            <a:buFont typeface="Wingdings" panose="05000000000000000000" pitchFamily="2" charset="2"/>
            <a:buChar char="v"/>
          </a:pPr>
          <a:r>
            <a:rPr lang="en-US"/>
            <a:t>If the district has allocated funds for specific initiatives – for example Signature Programs - how are those reflected in our budget? </a:t>
          </a:r>
        </a:p>
      </dgm:t>
    </dgm:pt>
    <dgm:pt modelId="{1C0EE564-E814-4084-B428-E6DEE92983BE}" type="parTrans" cxnId="{130E6365-ADE3-444C-A340-3CF9EF524847}">
      <dgm:prSet/>
      <dgm:spPr/>
      <dgm:t>
        <a:bodyPr/>
        <a:lstStyle/>
        <a:p>
          <a:endParaRPr lang="en-US"/>
        </a:p>
      </dgm:t>
    </dgm:pt>
    <dgm:pt modelId="{F4C43CD9-5151-4E9E-AF21-03BD2E349221}" type="sibTrans" cxnId="{130E6365-ADE3-444C-A340-3CF9EF524847}">
      <dgm:prSet/>
      <dgm:spPr/>
      <dgm:t>
        <a:bodyPr/>
        <a:lstStyle/>
        <a:p>
          <a:endParaRPr lang="en-US"/>
        </a:p>
      </dgm:t>
    </dgm:pt>
    <dgm:pt modelId="{BC384F34-3B82-4854-BA9C-8F7AA376024E}">
      <dgm:prSet/>
      <dgm:spPr/>
      <dgm:t>
        <a:bodyPr/>
        <a:lstStyle/>
        <a:p>
          <a:pPr>
            <a:buClr>
              <a:schemeClr val="accent5"/>
            </a:buClr>
            <a:buFont typeface="Wingdings" panose="05000000000000000000" pitchFamily="2" charset="2"/>
            <a:buChar char="v"/>
          </a:pPr>
          <a:r>
            <a:rPr lang="en-US"/>
            <a:t>If we are sharing staff positions (e.g., nurse, counselor, teacher), how will this affect student support and service delivery at our school?</a:t>
          </a:r>
        </a:p>
      </dgm:t>
    </dgm:pt>
    <dgm:pt modelId="{BAA9EC2C-30DB-428A-91DC-ECF22A217D8D}" type="parTrans" cxnId="{6FE6B555-6664-4375-9F6C-364428FB0D9B}">
      <dgm:prSet/>
      <dgm:spPr/>
      <dgm:t>
        <a:bodyPr/>
        <a:lstStyle/>
        <a:p>
          <a:endParaRPr lang="en-US"/>
        </a:p>
      </dgm:t>
    </dgm:pt>
    <dgm:pt modelId="{A9CB9ABA-1A6F-4152-91CE-49D3A91BF39E}" type="sibTrans" cxnId="{6FE6B555-6664-4375-9F6C-364428FB0D9B}">
      <dgm:prSet/>
      <dgm:spPr/>
      <dgm:t>
        <a:bodyPr/>
        <a:lstStyle/>
        <a:p>
          <a:endParaRPr lang="en-US"/>
        </a:p>
      </dgm:t>
    </dgm:pt>
    <dgm:pt modelId="{81079BF2-5D38-404E-AD9F-6D0EE9114F24}" type="pres">
      <dgm:prSet presAssocID="{22226005-596F-4B03-979B-7869B71C61B3}" presName="linear" presStyleCnt="0">
        <dgm:presLayoutVars>
          <dgm:animLvl val="lvl"/>
          <dgm:resizeHandles val="exact"/>
        </dgm:presLayoutVars>
      </dgm:prSet>
      <dgm:spPr/>
    </dgm:pt>
    <dgm:pt modelId="{5381ABCD-FE50-4BAE-B29B-9A317A12D9EF}" type="pres">
      <dgm:prSet presAssocID="{0C1D2607-0AA8-4703-8CD9-C80627D357E8}" presName="parentText" presStyleLbl="node1" presStyleIdx="0" presStyleCnt="1">
        <dgm:presLayoutVars>
          <dgm:chMax val="0"/>
          <dgm:bulletEnabled val="1"/>
        </dgm:presLayoutVars>
      </dgm:prSet>
      <dgm:spPr/>
    </dgm:pt>
    <dgm:pt modelId="{7111410D-54EE-4041-8993-EC4AC19AA56A}" type="pres">
      <dgm:prSet presAssocID="{0C1D2607-0AA8-4703-8CD9-C80627D357E8}" presName="childText" presStyleLbl="revTx" presStyleIdx="0" presStyleCnt="1">
        <dgm:presLayoutVars>
          <dgm:bulletEnabled val="1"/>
        </dgm:presLayoutVars>
      </dgm:prSet>
      <dgm:spPr/>
    </dgm:pt>
  </dgm:ptLst>
  <dgm:cxnLst>
    <dgm:cxn modelId="{E84C4611-202E-4254-8A33-E36748A8081A}" type="presOf" srcId="{058C0ABC-50FF-45C6-8AE2-4BBA894231E0}" destId="{7111410D-54EE-4041-8993-EC4AC19AA56A}" srcOrd="0" destOrd="1" presId="urn:microsoft.com/office/officeart/2005/8/layout/vList2"/>
    <dgm:cxn modelId="{130E6365-ADE3-444C-A340-3CF9EF524847}" srcId="{0C1D2607-0AA8-4703-8CD9-C80627D357E8}" destId="{058C0ABC-50FF-45C6-8AE2-4BBA894231E0}" srcOrd="1" destOrd="0" parTransId="{1C0EE564-E814-4084-B428-E6DEE92983BE}" sibTransId="{F4C43CD9-5151-4E9E-AF21-03BD2E349221}"/>
    <dgm:cxn modelId="{8B60146B-6D28-434F-A45B-635569B9DC41}" srcId="{22226005-596F-4B03-979B-7869B71C61B3}" destId="{0C1D2607-0AA8-4703-8CD9-C80627D357E8}" srcOrd="0" destOrd="0" parTransId="{63165D8E-7B34-4FCF-B848-7C16EFD0B634}" sibTransId="{59EC5809-7017-4AAF-A2C0-1C00F5C80D7D}"/>
    <dgm:cxn modelId="{D9D8CF70-B277-4673-AE5B-8166513062E7}" srcId="{0C1D2607-0AA8-4703-8CD9-C80627D357E8}" destId="{F3B6E757-8A37-4F10-8C34-BFAD7F7A8A5B}" srcOrd="0" destOrd="0" parTransId="{08A30D75-7FDA-4406-AB12-3B70A4529EA9}" sibTransId="{2A2A327A-BE5D-4BB6-95CA-4B1FCB579DD3}"/>
    <dgm:cxn modelId="{6FE6B555-6664-4375-9F6C-364428FB0D9B}" srcId="{0C1D2607-0AA8-4703-8CD9-C80627D357E8}" destId="{BC384F34-3B82-4854-BA9C-8F7AA376024E}" srcOrd="2" destOrd="0" parTransId="{BAA9EC2C-30DB-428A-91DC-ECF22A217D8D}" sibTransId="{A9CB9ABA-1A6F-4152-91CE-49D3A91BF39E}"/>
    <dgm:cxn modelId="{92939DAF-11B1-4716-9A85-772D481DFA97}" type="presOf" srcId="{22226005-596F-4B03-979B-7869B71C61B3}" destId="{81079BF2-5D38-404E-AD9F-6D0EE9114F24}" srcOrd="0" destOrd="0" presId="urn:microsoft.com/office/officeart/2005/8/layout/vList2"/>
    <dgm:cxn modelId="{200659BC-60A6-4382-8AF1-52D8C6650DBF}" type="presOf" srcId="{BC384F34-3B82-4854-BA9C-8F7AA376024E}" destId="{7111410D-54EE-4041-8993-EC4AC19AA56A}" srcOrd="0" destOrd="2" presId="urn:microsoft.com/office/officeart/2005/8/layout/vList2"/>
    <dgm:cxn modelId="{D4CFF2C6-3849-4047-A232-A80DB59DC8F2}" type="presOf" srcId="{F3B6E757-8A37-4F10-8C34-BFAD7F7A8A5B}" destId="{7111410D-54EE-4041-8993-EC4AC19AA56A}" srcOrd="0" destOrd="0" presId="urn:microsoft.com/office/officeart/2005/8/layout/vList2"/>
    <dgm:cxn modelId="{947798E3-6319-4F60-A161-8BD483E82093}" type="presOf" srcId="{0C1D2607-0AA8-4703-8CD9-C80627D357E8}" destId="{5381ABCD-FE50-4BAE-B29B-9A317A12D9EF}" srcOrd="0" destOrd="0" presId="urn:microsoft.com/office/officeart/2005/8/layout/vList2"/>
    <dgm:cxn modelId="{1B854A4B-9732-4027-AF2D-3535DB4BCB01}" type="presParOf" srcId="{81079BF2-5D38-404E-AD9F-6D0EE9114F24}" destId="{5381ABCD-FE50-4BAE-B29B-9A317A12D9EF}" srcOrd="0" destOrd="0" presId="urn:microsoft.com/office/officeart/2005/8/layout/vList2"/>
    <dgm:cxn modelId="{7C203755-1EB2-4734-97F2-17357B0A02D3}" type="presParOf" srcId="{81079BF2-5D38-404E-AD9F-6D0EE9114F24}" destId="{7111410D-54EE-4041-8993-EC4AC19AA56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21109" y="1333172"/>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248146" y="1560208"/>
          <a:ext cx="627052" cy="627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333905" y="1333172"/>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333905" y="1333172"/>
        <a:ext cx="2548367" cy="1081125"/>
      </dsp:txXfrm>
    </dsp:sp>
    <dsp:sp modelId="{63A3B17D-07DC-456E-A05A-49DCCB953724}">
      <dsp:nvSpPr>
        <dsp:cNvPr id="0" name=""/>
        <dsp:cNvSpPr/>
      </dsp:nvSpPr>
      <dsp:spPr>
        <a:xfrm>
          <a:off x="4326306" y="1333172"/>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4553342" y="1560208"/>
          <a:ext cx="627052" cy="6270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5639101" y="1333172"/>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will follow the agenda as noticed to the public and stay on task.</a:t>
          </a:r>
        </a:p>
      </dsp:txBody>
      <dsp:txXfrm>
        <a:off x="5639101" y="1333172"/>
        <a:ext cx="2548367" cy="1081125"/>
      </dsp:txXfrm>
    </dsp:sp>
    <dsp:sp modelId="{32B9B227-73A0-472B-98B4-51AA6536D03A}">
      <dsp:nvSpPr>
        <dsp:cNvPr id="0" name=""/>
        <dsp:cNvSpPr/>
      </dsp:nvSpPr>
      <dsp:spPr>
        <a:xfrm>
          <a:off x="21109" y="3403287"/>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248146" y="3630323"/>
          <a:ext cx="627052" cy="6270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333905" y="3403287"/>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invite and welcome contributions of every member and listen to each other.</a:t>
          </a:r>
        </a:p>
      </dsp:txBody>
      <dsp:txXfrm>
        <a:off x="1333905" y="3403287"/>
        <a:ext cx="2548367" cy="1081125"/>
      </dsp:txXfrm>
    </dsp:sp>
    <dsp:sp modelId="{8F7ACF33-3DCE-4048-B76C-1F6B05F28B28}">
      <dsp:nvSpPr>
        <dsp:cNvPr id="0" name=""/>
        <dsp:cNvSpPr/>
      </dsp:nvSpPr>
      <dsp:spPr>
        <a:xfrm>
          <a:off x="4326306" y="3403287"/>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4553342" y="3630323"/>
          <a:ext cx="627052" cy="6270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5639101" y="3403287"/>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will respect all ideas and assume good intentions.</a:t>
          </a:r>
        </a:p>
      </dsp:txBody>
      <dsp:txXfrm>
        <a:off x="5639101" y="3403287"/>
        <a:ext cx="2548367" cy="1081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3">
                <a:hueOff val="-3599548"/>
                <a:satOff val="23386"/>
                <a:lumOff val="4183"/>
                <a:alphaOff val="0"/>
                <a:satMod val="103000"/>
                <a:lumMod val="102000"/>
                <a:tint val="94000"/>
              </a:schemeClr>
            </a:gs>
            <a:gs pos="50000">
              <a:schemeClr val="accent3">
                <a:hueOff val="-3599548"/>
                <a:satOff val="23386"/>
                <a:lumOff val="4183"/>
                <a:alphaOff val="0"/>
                <a:satMod val="110000"/>
                <a:lumMod val="100000"/>
                <a:shade val="100000"/>
              </a:schemeClr>
            </a:gs>
            <a:gs pos="100000">
              <a:schemeClr val="accent3">
                <a:hueOff val="-3599548"/>
                <a:satOff val="23386"/>
                <a:lumOff val="41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3599548"/>
              <a:satOff val="23386"/>
              <a:lumOff val="418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3">
                <a:hueOff val="-7199095"/>
                <a:satOff val="46771"/>
                <a:lumOff val="8367"/>
                <a:alphaOff val="0"/>
                <a:satMod val="103000"/>
                <a:lumMod val="102000"/>
                <a:tint val="94000"/>
              </a:schemeClr>
            </a:gs>
            <a:gs pos="50000">
              <a:schemeClr val="accent3">
                <a:hueOff val="-7199095"/>
                <a:satOff val="46771"/>
                <a:lumOff val="8367"/>
                <a:alphaOff val="0"/>
                <a:satMod val="110000"/>
                <a:lumMod val="100000"/>
                <a:shade val="100000"/>
              </a:schemeClr>
            </a:gs>
            <a:gs pos="100000">
              <a:schemeClr val="accent3">
                <a:hueOff val="-7199095"/>
                <a:satOff val="46771"/>
                <a:lumOff val="836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7199095"/>
              <a:satOff val="46771"/>
              <a:lumOff val="836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3">
                <a:hueOff val="-10798642"/>
                <a:satOff val="70157"/>
                <a:lumOff val="12550"/>
                <a:alphaOff val="0"/>
                <a:satMod val="103000"/>
                <a:lumMod val="102000"/>
                <a:tint val="94000"/>
              </a:schemeClr>
            </a:gs>
            <a:gs pos="50000">
              <a:schemeClr val="accent3">
                <a:hueOff val="-10798642"/>
                <a:satOff val="70157"/>
                <a:lumOff val="12550"/>
                <a:alphaOff val="0"/>
                <a:satMod val="110000"/>
                <a:lumMod val="100000"/>
                <a:shade val="100000"/>
              </a:schemeClr>
            </a:gs>
            <a:gs pos="100000">
              <a:schemeClr val="accent3">
                <a:hueOff val="-10798642"/>
                <a:satOff val="70157"/>
                <a:lumOff val="125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3">
              <a:hueOff val="-10798642"/>
              <a:satOff val="70157"/>
              <a:lumOff val="1255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58267" y="2428877"/>
          <a:ext cx="765936" cy="1274501"/>
        </a:xfrm>
        <a:prstGeom prst="corner">
          <a:avLst>
            <a:gd name="adj1" fmla="val 16120"/>
            <a:gd name="adj2" fmla="val 16110"/>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91B35EE-E2D6-4A65-85DB-E65F9D4FF12C}">
      <dsp:nvSpPr>
        <dsp:cNvPr id="0" name=""/>
        <dsp:cNvSpPr/>
      </dsp:nvSpPr>
      <dsp:spPr>
        <a:xfrm>
          <a:off x="130413" y="2809678"/>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a:t>Step 1                             </a:t>
          </a:r>
          <a:r>
            <a:rPr lang="en-US" sz="1400" kern="1200">
              <a:latin typeface="Arial"/>
            </a:rPr>
            <a:t>Update</a:t>
          </a:r>
          <a:r>
            <a:rPr lang="en-US" sz="1400" b="0" kern="1200"/>
            <a:t> </a:t>
          </a:r>
          <a:r>
            <a:rPr lang="en-US" sz="1400" kern="1200"/>
            <a:t>Strategic Plan</a:t>
          </a:r>
          <a:r>
            <a:rPr lang="en-US" sz="1400" kern="1200">
              <a:latin typeface="Arial"/>
            </a:rPr>
            <a:t> &amp; Rank Priorities</a:t>
          </a:r>
          <a:endParaRPr lang="en-US" sz="1400" kern="1200"/>
        </a:p>
      </dsp:txBody>
      <dsp:txXfrm>
        <a:off x="130413" y="2809678"/>
        <a:ext cx="1150626" cy="1008591"/>
      </dsp:txXfrm>
    </dsp:sp>
    <dsp:sp modelId="{BF36F651-9306-4FAE-98A3-35BD65F0CE8C}">
      <dsp:nvSpPr>
        <dsp:cNvPr id="0" name=""/>
        <dsp:cNvSpPr/>
      </dsp:nvSpPr>
      <dsp:spPr>
        <a:xfrm>
          <a:off x="1063940" y="2335047"/>
          <a:ext cx="217099" cy="217099"/>
        </a:xfrm>
        <a:prstGeom prst="triangle">
          <a:avLst>
            <a:gd name="adj" fmla="val 100000"/>
          </a:avLst>
        </a:prstGeom>
        <a:solidFill>
          <a:schemeClr val="accent2">
            <a:shade val="80000"/>
            <a:hueOff val="-38324"/>
            <a:satOff val="-3775"/>
            <a:lumOff val="2601"/>
            <a:alphaOff val="0"/>
          </a:schemeClr>
        </a:solidFill>
        <a:ln w="12700" cap="flat" cmpd="sng" algn="ctr">
          <a:solidFill>
            <a:schemeClr val="accent2">
              <a:shade val="80000"/>
              <a:hueOff val="-38324"/>
              <a:satOff val="-3775"/>
              <a:lumOff val="260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5CEE06-ECFF-44EC-86F7-4C6E9CF188F5}">
      <dsp:nvSpPr>
        <dsp:cNvPr id="0" name=""/>
        <dsp:cNvSpPr/>
      </dsp:nvSpPr>
      <dsp:spPr>
        <a:xfrm rot="5400000">
          <a:off x="1666859" y="2080319"/>
          <a:ext cx="765936" cy="1274501"/>
        </a:xfrm>
        <a:prstGeom prst="corner">
          <a:avLst>
            <a:gd name="adj1" fmla="val 16120"/>
            <a:gd name="adj2" fmla="val 16110"/>
          </a:avLst>
        </a:prstGeom>
        <a:solidFill>
          <a:schemeClr val="accent2">
            <a:shade val="80000"/>
            <a:hueOff val="-76647"/>
            <a:satOff val="-7550"/>
            <a:lumOff val="5202"/>
            <a:alphaOff val="0"/>
          </a:schemeClr>
        </a:solidFill>
        <a:ln w="12700" cap="flat" cmpd="sng" algn="ctr">
          <a:solidFill>
            <a:schemeClr val="accent2">
              <a:shade val="80000"/>
              <a:hueOff val="-76647"/>
              <a:satOff val="-7550"/>
              <a:lumOff val="52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B40589-00D1-4838-8AD8-123CD845CC3A}">
      <dsp:nvSpPr>
        <dsp:cNvPr id="0" name=""/>
        <dsp:cNvSpPr/>
      </dsp:nvSpPr>
      <dsp:spPr>
        <a:xfrm>
          <a:off x="1539005" y="2461121"/>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2 </a:t>
          </a:r>
          <a:r>
            <a:rPr lang="en-US" sz="1400" b="0" u="sng" kern="1200"/>
            <a:t>Pri</a:t>
          </a:r>
          <a:r>
            <a:rPr lang="en-US" sz="1400" u="sng" kern="1200"/>
            <a:t>ncipals</a:t>
          </a:r>
          <a:r>
            <a:rPr lang="en-US" sz="1400" kern="1200"/>
            <a:t> Workshop   FY </a:t>
          </a:r>
          <a:r>
            <a:rPr lang="en-US" sz="1400" kern="1200">
              <a:latin typeface="Arial"/>
            </a:rPr>
            <a:t>26</a:t>
          </a:r>
          <a:r>
            <a:rPr lang="en-US" sz="1400" kern="1200"/>
            <a:t> Budget</a:t>
          </a:r>
        </a:p>
        <a:p>
          <a:pPr marL="0" lvl="0" indent="0" algn="l" defTabSz="711200">
            <a:lnSpc>
              <a:spcPct val="90000"/>
            </a:lnSpc>
            <a:spcBef>
              <a:spcPct val="0"/>
            </a:spcBef>
            <a:spcAft>
              <a:spcPct val="35000"/>
            </a:spcAft>
            <a:buNone/>
          </a:pPr>
          <a:r>
            <a:rPr lang="en-US" sz="1200" kern="1200">
              <a:solidFill>
                <a:srgbClr val="FF0000"/>
              </a:solidFill>
              <a:latin typeface="Calibri"/>
              <a:ea typeface="Calibri"/>
              <a:cs typeface="Times New Roman"/>
            </a:rPr>
            <a:t>January 15</a:t>
          </a:r>
          <a:r>
            <a:rPr lang="en-US" sz="1200" kern="1200">
              <a:latin typeface="Calibri"/>
              <a:ea typeface="Calibri"/>
              <a:cs typeface="Times New Roman"/>
            </a:rPr>
            <a:t> </a:t>
          </a:r>
          <a:r>
            <a:rPr lang="en-US" sz="1200" kern="1200" baseline="30000">
              <a:latin typeface="Calibri"/>
              <a:ea typeface="Calibri"/>
              <a:cs typeface="Times New Roman"/>
            </a:rPr>
            <a:t> </a:t>
          </a:r>
          <a:endParaRPr lang="en-US" sz="1200" kern="1200">
            <a:latin typeface="Calibri"/>
            <a:ea typeface="Calibri"/>
            <a:cs typeface="Times New Roman"/>
          </a:endParaRPr>
        </a:p>
      </dsp:txBody>
      <dsp:txXfrm>
        <a:off x="1539005" y="2461121"/>
        <a:ext cx="1150626" cy="1008591"/>
      </dsp:txXfrm>
    </dsp:sp>
    <dsp:sp modelId="{CF777F59-7D55-4DCB-9264-A6427EA7C9F7}">
      <dsp:nvSpPr>
        <dsp:cNvPr id="0" name=""/>
        <dsp:cNvSpPr/>
      </dsp:nvSpPr>
      <dsp:spPr>
        <a:xfrm>
          <a:off x="2472532" y="1986489"/>
          <a:ext cx="217099" cy="217099"/>
        </a:xfrm>
        <a:prstGeom prst="triangle">
          <a:avLst>
            <a:gd name="adj" fmla="val 100000"/>
          </a:avLst>
        </a:prstGeom>
        <a:solidFill>
          <a:schemeClr val="accent2">
            <a:shade val="80000"/>
            <a:hueOff val="-114971"/>
            <a:satOff val="-11324"/>
            <a:lumOff val="7803"/>
            <a:alphaOff val="0"/>
          </a:schemeClr>
        </a:solidFill>
        <a:ln w="12700" cap="flat" cmpd="sng" algn="ctr">
          <a:solidFill>
            <a:schemeClr val="accent2">
              <a:shade val="80000"/>
              <a:hueOff val="-114971"/>
              <a:satOff val="-11324"/>
              <a:lumOff val="780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F28D42-0F29-47D9-9B3E-DF943D18FA80}">
      <dsp:nvSpPr>
        <dsp:cNvPr id="0" name=""/>
        <dsp:cNvSpPr/>
      </dsp:nvSpPr>
      <dsp:spPr>
        <a:xfrm rot="5400000">
          <a:off x="3075451" y="1731762"/>
          <a:ext cx="765936" cy="1274501"/>
        </a:xfrm>
        <a:prstGeom prst="corner">
          <a:avLst>
            <a:gd name="adj1" fmla="val 16120"/>
            <a:gd name="adj2" fmla="val 16110"/>
          </a:avLst>
        </a:prstGeom>
        <a:solidFill>
          <a:schemeClr val="accent2">
            <a:shade val="80000"/>
            <a:hueOff val="-153294"/>
            <a:satOff val="-15099"/>
            <a:lumOff val="10404"/>
            <a:alphaOff val="0"/>
          </a:schemeClr>
        </a:solidFill>
        <a:ln w="12700" cap="flat" cmpd="sng" algn="ctr">
          <a:solidFill>
            <a:schemeClr val="accent2">
              <a:shade val="80000"/>
              <a:hueOff val="-153294"/>
              <a:satOff val="-15099"/>
              <a:lumOff val="1040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1F39AB-3E94-413F-B395-2CF4CF9063BE}">
      <dsp:nvSpPr>
        <dsp:cNvPr id="0" name=""/>
        <dsp:cNvSpPr/>
      </dsp:nvSpPr>
      <dsp:spPr>
        <a:xfrm>
          <a:off x="2947597" y="2112563"/>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3              </a:t>
          </a:r>
          <a:r>
            <a:rPr lang="en-US" sz="1400" u="sng" kern="1200"/>
            <a:t>GO Team</a:t>
          </a:r>
          <a:r>
            <a:rPr lang="en-US" sz="1400" kern="1200"/>
            <a:t> Initial Budget Session</a:t>
          </a:r>
        </a:p>
        <a:p>
          <a:pPr marL="0" lvl="0" indent="0" algn="l" defTabSz="711200" rtl="0">
            <a:lnSpc>
              <a:spcPct val="90000"/>
            </a:lnSpc>
            <a:spcBef>
              <a:spcPct val="0"/>
            </a:spcBef>
            <a:spcAft>
              <a:spcPct val="35000"/>
            </a:spcAft>
            <a:buNone/>
          </a:pPr>
          <a:r>
            <a:rPr lang="en-US" sz="1200" kern="1200">
              <a:solidFill>
                <a:srgbClr val="FF0000"/>
              </a:solidFill>
              <a:latin typeface="Calibri"/>
              <a:ea typeface="Calibri"/>
              <a:cs typeface="Times New Roman"/>
            </a:rPr>
            <a:t>January 15-31</a:t>
          </a:r>
          <a:r>
            <a:rPr lang="en-US" sz="1200" kern="1200">
              <a:latin typeface="Calibri"/>
            </a:rPr>
            <a:t> </a:t>
          </a:r>
          <a:endParaRPr lang="en-US" sz="1200" kern="1200"/>
        </a:p>
      </dsp:txBody>
      <dsp:txXfrm>
        <a:off x="2947597" y="2112563"/>
        <a:ext cx="1150626" cy="1008591"/>
      </dsp:txXfrm>
    </dsp:sp>
    <dsp:sp modelId="{0B6A4153-48F2-495A-8F36-EF367C3A1F65}">
      <dsp:nvSpPr>
        <dsp:cNvPr id="0" name=""/>
        <dsp:cNvSpPr/>
      </dsp:nvSpPr>
      <dsp:spPr>
        <a:xfrm>
          <a:off x="3881125" y="1637932"/>
          <a:ext cx="217099" cy="217099"/>
        </a:xfrm>
        <a:prstGeom prst="triangle">
          <a:avLst>
            <a:gd name="adj" fmla="val 100000"/>
          </a:avLst>
        </a:prstGeom>
        <a:solidFill>
          <a:schemeClr val="accent2">
            <a:shade val="80000"/>
            <a:hueOff val="-191618"/>
            <a:satOff val="-18874"/>
            <a:lumOff val="13005"/>
            <a:alphaOff val="0"/>
          </a:schemeClr>
        </a:solidFill>
        <a:ln w="12700" cap="flat" cmpd="sng" algn="ctr">
          <a:solidFill>
            <a:schemeClr val="accent2">
              <a:shade val="80000"/>
              <a:hueOff val="-191618"/>
              <a:satOff val="-18874"/>
              <a:lumOff val="1300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FBF0191-82AE-4B85-AB7D-420573696E44}">
      <dsp:nvSpPr>
        <dsp:cNvPr id="0" name=""/>
        <dsp:cNvSpPr/>
      </dsp:nvSpPr>
      <dsp:spPr>
        <a:xfrm rot="5400000">
          <a:off x="4484043" y="1318574"/>
          <a:ext cx="765936" cy="1274501"/>
        </a:xfrm>
        <a:prstGeom prst="corner">
          <a:avLst>
            <a:gd name="adj1" fmla="val 16120"/>
            <a:gd name="adj2" fmla="val 16110"/>
          </a:avLst>
        </a:prstGeom>
        <a:solidFill>
          <a:schemeClr val="accent2">
            <a:shade val="80000"/>
            <a:hueOff val="-229942"/>
            <a:satOff val="-22649"/>
            <a:lumOff val="15606"/>
            <a:alphaOff val="0"/>
          </a:schemeClr>
        </a:solidFill>
        <a:ln w="12700" cap="flat" cmpd="sng" algn="ctr">
          <a:solidFill>
            <a:schemeClr val="accent2">
              <a:shade val="80000"/>
              <a:hueOff val="-229942"/>
              <a:satOff val="-22649"/>
              <a:lumOff val="156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607999D-1219-4E19-B4D8-80FBD9B53FC0}">
      <dsp:nvSpPr>
        <dsp:cNvPr id="0" name=""/>
        <dsp:cNvSpPr/>
      </dsp:nvSpPr>
      <dsp:spPr>
        <a:xfrm>
          <a:off x="4349050" y="1711539"/>
          <a:ext cx="1282937" cy="113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a:t>Step 4         </a:t>
          </a:r>
          <a:r>
            <a:rPr lang="en-US" sz="1400"/>
            <a:t> </a:t>
          </a:r>
          <a:r>
            <a:rPr lang="en-US" sz="1400" u="sng"/>
            <a:t>Principals</a:t>
          </a:r>
          <a:r>
            <a:rPr lang="en-US" sz="1400">
              <a:latin typeface="Arial"/>
            </a:rPr>
            <a:t>    Cluster</a:t>
          </a:r>
          <a:r>
            <a:rPr lang="en-US" sz="1400"/>
            <a:t> Supt. Discussions</a:t>
          </a:r>
          <a:endParaRPr lang="en-US" sz="1200" b="0" kern="1200">
            <a:latin typeface="Times New Roman"/>
            <a:ea typeface="Calibri"/>
            <a:cs typeface="Times New Roman"/>
          </a:endParaRPr>
        </a:p>
      </dsp:txBody>
      <dsp:txXfrm>
        <a:off x="4349050" y="1711539"/>
        <a:ext cx="1282937" cy="1137853"/>
      </dsp:txXfrm>
    </dsp:sp>
    <dsp:sp modelId="{14D6D005-BE49-4BAB-95C3-4B8C975E012F}">
      <dsp:nvSpPr>
        <dsp:cNvPr id="0" name=""/>
        <dsp:cNvSpPr/>
      </dsp:nvSpPr>
      <dsp:spPr>
        <a:xfrm>
          <a:off x="5289717" y="1224743"/>
          <a:ext cx="217099" cy="217099"/>
        </a:xfrm>
        <a:prstGeom prst="triangle">
          <a:avLst>
            <a:gd name="adj" fmla="val 100000"/>
          </a:avLst>
        </a:prstGeom>
        <a:solidFill>
          <a:schemeClr val="accent2">
            <a:shade val="80000"/>
            <a:hueOff val="-268265"/>
            <a:satOff val="-26424"/>
            <a:lumOff val="18206"/>
            <a:alphaOff val="0"/>
          </a:schemeClr>
        </a:solidFill>
        <a:ln w="12700" cap="flat" cmpd="sng" algn="ctr">
          <a:solidFill>
            <a:schemeClr val="accent2">
              <a:shade val="80000"/>
              <a:hueOff val="-268265"/>
              <a:satOff val="-26424"/>
              <a:lumOff val="182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8E5ACA-F717-4C9F-BC94-56E16D0405F4}">
      <dsp:nvSpPr>
        <dsp:cNvPr id="0" name=""/>
        <dsp:cNvSpPr/>
      </dsp:nvSpPr>
      <dsp:spPr>
        <a:xfrm rot="5400000">
          <a:off x="5892635" y="970016"/>
          <a:ext cx="765936" cy="1274501"/>
        </a:xfrm>
        <a:prstGeom prst="corner">
          <a:avLst>
            <a:gd name="adj1" fmla="val 16120"/>
            <a:gd name="adj2" fmla="val 16110"/>
          </a:avLst>
        </a:prstGeom>
        <a:solidFill>
          <a:schemeClr val="accent2">
            <a:shade val="80000"/>
            <a:hueOff val="-306589"/>
            <a:satOff val="-30198"/>
            <a:lumOff val="20807"/>
            <a:alphaOff val="0"/>
          </a:schemeClr>
        </a:solidFill>
        <a:ln w="12700" cap="flat" cmpd="sng" algn="ctr">
          <a:solidFill>
            <a:schemeClr val="accent2">
              <a:shade val="80000"/>
              <a:hueOff val="-306589"/>
              <a:satOff val="-30198"/>
              <a:lumOff val="2080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FAB49E4-628D-4BBD-AF15-0FA58B034DA0}">
      <dsp:nvSpPr>
        <dsp:cNvPr id="0" name=""/>
        <dsp:cNvSpPr/>
      </dsp:nvSpPr>
      <dsp:spPr>
        <a:xfrm>
          <a:off x="5764781" y="1350817"/>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a:latin typeface="Arial"/>
              <a:ea typeface="+mn-ea"/>
              <a:cs typeface="+mn-cs"/>
            </a:rPr>
            <a:t>Step 5</a:t>
          </a:r>
          <a:r>
            <a:rPr lang="en-US" sz="1600" b="1" kern="1200">
              <a:latin typeface="Arial"/>
              <a:ea typeface="+mn-ea"/>
              <a:cs typeface="+mn-cs"/>
            </a:rPr>
            <a:t>* </a:t>
          </a:r>
          <a:r>
            <a:rPr lang="en-US" sz="1200" b="1" kern="1200">
              <a:latin typeface="Arial"/>
              <a:ea typeface="+mn-ea"/>
              <a:cs typeface="+mn-cs"/>
            </a:rPr>
            <a:t> </a:t>
          </a:r>
          <a:r>
            <a:rPr lang="en-US" sz="1200" b="1" kern="1200"/>
            <a:t>          </a:t>
          </a:r>
          <a:r>
            <a:rPr lang="en-US" sz="1200" b="0" kern="1200"/>
            <a:t> </a:t>
          </a:r>
          <a:r>
            <a:rPr lang="en-US" sz="1400" b="0" u="sng" kern="1200">
              <a:latin typeface="Arial"/>
              <a:ea typeface="+mn-ea"/>
              <a:cs typeface="+mn-cs"/>
            </a:rPr>
            <a:t>GO Team</a:t>
          </a:r>
          <a:r>
            <a:rPr lang="en-US" sz="1400" b="0" kern="1200">
              <a:latin typeface="Arial"/>
              <a:ea typeface="+mn-ea"/>
              <a:cs typeface="+mn-cs"/>
            </a:rPr>
            <a:t> Feedback Mtg. </a:t>
          </a:r>
          <a:r>
            <a:rPr lang="en-US" sz="1200" b="0" kern="1200"/>
            <a:t>       </a:t>
          </a:r>
          <a:r>
            <a:rPr lang="en-US" sz="1200" kern="1200">
              <a:solidFill>
                <a:srgbClr val="FF0000"/>
              </a:solidFill>
              <a:latin typeface="Calibri"/>
              <a:ea typeface="Calibri"/>
              <a:cs typeface="Times New Roman"/>
            </a:rPr>
            <a:t>  February 10-14</a:t>
          </a:r>
        </a:p>
      </dsp:txBody>
      <dsp:txXfrm>
        <a:off x="5764781" y="1350817"/>
        <a:ext cx="1150626" cy="1008591"/>
      </dsp:txXfrm>
    </dsp:sp>
    <dsp:sp modelId="{9F816FAC-05A2-4196-86AD-90E94FCBF244}">
      <dsp:nvSpPr>
        <dsp:cNvPr id="0" name=""/>
        <dsp:cNvSpPr/>
      </dsp:nvSpPr>
      <dsp:spPr>
        <a:xfrm>
          <a:off x="6698309" y="876186"/>
          <a:ext cx="217099" cy="217099"/>
        </a:xfrm>
        <a:prstGeom prst="triangle">
          <a:avLst>
            <a:gd name="adj" fmla="val 100000"/>
          </a:avLst>
        </a:prstGeom>
        <a:solidFill>
          <a:schemeClr val="accent2">
            <a:shade val="80000"/>
            <a:hueOff val="-344913"/>
            <a:satOff val="-33973"/>
            <a:lumOff val="23408"/>
            <a:alphaOff val="0"/>
          </a:schemeClr>
        </a:solidFill>
        <a:ln w="12700" cap="flat" cmpd="sng" algn="ctr">
          <a:solidFill>
            <a:schemeClr val="accent2">
              <a:shade val="80000"/>
              <a:hueOff val="-344913"/>
              <a:satOff val="-33973"/>
              <a:lumOff val="2340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FDA0B3-F01D-4F1B-9F9A-6225954E5703}">
      <dsp:nvSpPr>
        <dsp:cNvPr id="0" name=""/>
        <dsp:cNvSpPr/>
      </dsp:nvSpPr>
      <dsp:spPr>
        <a:xfrm rot="5400000">
          <a:off x="7301227" y="621459"/>
          <a:ext cx="765936" cy="1274501"/>
        </a:xfrm>
        <a:prstGeom prst="corner">
          <a:avLst>
            <a:gd name="adj1" fmla="val 16120"/>
            <a:gd name="adj2" fmla="val 16110"/>
          </a:avLst>
        </a:prstGeom>
        <a:solidFill>
          <a:schemeClr val="accent2">
            <a:shade val="80000"/>
            <a:hueOff val="-383236"/>
            <a:satOff val="-37748"/>
            <a:lumOff val="26009"/>
            <a:alphaOff val="0"/>
          </a:schemeClr>
        </a:solidFill>
        <a:ln w="12700" cap="flat" cmpd="sng" algn="ctr">
          <a:solidFill>
            <a:schemeClr val="accent2">
              <a:shade val="80000"/>
              <a:hueOff val="-383236"/>
              <a:satOff val="-37748"/>
              <a:lumOff val="2600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6A2E6F-C869-44E6-99A4-DF2204F37ADC}">
      <dsp:nvSpPr>
        <dsp:cNvPr id="0" name=""/>
        <dsp:cNvSpPr/>
      </dsp:nvSpPr>
      <dsp:spPr>
        <a:xfrm>
          <a:off x="7199568" y="1038549"/>
          <a:ext cx="116856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Arial"/>
              <a:ea typeface="+mn-ea"/>
              <a:cs typeface="+mn-cs"/>
            </a:rPr>
            <a:t>Step 6  </a:t>
          </a:r>
          <a:r>
            <a:rPr lang="en-US" sz="1200" b="1" kern="1200"/>
            <a:t>          </a:t>
          </a:r>
          <a:r>
            <a:rPr lang="en-US" sz="1200" b="0" kern="1200"/>
            <a:t> </a:t>
          </a:r>
          <a:r>
            <a:rPr lang="en-US" sz="1400" b="0" kern="1200">
              <a:latin typeface="Arial"/>
              <a:ea typeface="+mn-ea"/>
              <a:cs typeface="+mn-cs"/>
            </a:rPr>
            <a:t>Cluster Supt. Review </a:t>
          </a:r>
          <a:r>
            <a:rPr lang="en-US" sz="1200" b="0" kern="1200"/>
            <a:t> </a:t>
          </a:r>
          <a:r>
            <a:rPr lang="en-US" sz="1200" kern="1200">
              <a:solidFill>
                <a:srgbClr val="FF0000"/>
              </a:solidFill>
              <a:latin typeface="Calibri"/>
              <a:ea typeface="Calibri"/>
              <a:cs typeface="Times New Roman"/>
            </a:rPr>
            <a:t>February 17-21</a:t>
          </a:r>
        </a:p>
      </dsp:txBody>
      <dsp:txXfrm>
        <a:off x="7199568" y="1038549"/>
        <a:ext cx="1168565" cy="1008591"/>
      </dsp:txXfrm>
    </dsp:sp>
    <dsp:sp modelId="{83CE1626-AB3F-41DF-AF17-CD304E816755}">
      <dsp:nvSpPr>
        <dsp:cNvPr id="0" name=""/>
        <dsp:cNvSpPr/>
      </dsp:nvSpPr>
      <dsp:spPr>
        <a:xfrm>
          <a:off x="8106901" y="527628"/>
          <a:ext cx="217099" cy="217099"/>
        </a:xfrm>
        <a:prstGeom prst="triangle">
          <a:avLst>
            <a:gd name="adj" fmla="val 100000"/>
          </a:avLst>
        </a:prstGeom>
        <a:solidFill>
          <a:schemeClr val="accent2">
            <a:shade val="80000"/>
            <a:hueOff val="-421560"/>
            <a:satOff val="-41523"/>
            <a:lumOff val="28610"/>
            <a:alphaOff val="0"/>
          </a:schemeClr>
        </a:solidFill>
        <a:ln w="12700" cap="flat" cmpd="sng" algn="ctr">
          <a:solidFill>
            <a:schemeClr val="accent2">
              <a:shade val="80000"/>
              <a:hueOff val="-421560"/>
              <a:satOff val="-41523"/>
              <a:lumOff val="2861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4CD74FB-0076-48E4-A550-69AC7C4860B0}">
      <dsp:nvSpPr>
        <dsp:cNvPr id="0" name=""/>
        <dsp:cNvSpPr/>
      </dsp:nvSpPr>
      <dsp:spPr>
        <a:xfrm rot="5400000">
          <a:off x="8709819" y="272901"/>
          <a:ext cx="765936" cy="1274501"/>
        </a:xfrm>
        <a:prstGeom prst="corner">
          <a:avLst>
            <a:gd name="adj1" fmla="val 16120"/>
            <a:gd name="adj2" fmla="val 16110"/>
          </a:avLst>
        </a:prstGeom>
        <a:solidFill>
          <a:schemeClr val="accent2">
            <a:shade val="80000"/>
            <a:hueOff val="-459883"/>
            <a:satOff val="-45297"/>
            <a:lumOff val="31211"/>
            <a:alphaOff val="0"/>
          </a:schemeClr>
        </a:solidFill>
        <a:ln w="12700" cap="flat" cmpd="sng" algn="ctr">
          <a:solidFill>
            <a:schemeClr val="accent2">
              <a:shade val="80000"/>
              <a:hueOff val="-459883"/>
              <a:satOff val="-45297"/>
              <a:lumOff val="3121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815C9C2-7172-49B5-AAA4-580ECA3DFE29}">
      <dsp:nvSpPr>
        <dsp:cNvPr id="0" name=""/>
        <dsp:cNvSpPr/>
      </dsp:nvSpPr>
      <dsp:spPr>
        <a:xfrm>
          <a:off x="8591602" y="611553"/>
          <a:ext cx="131133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7               </a:t>
          </a:r>
          <a:r>
            <a:rPr lang="en-US" sz="1400" b="0" u="sng" kern="1200">
              <a:latin typeface="+mn-lt"/>
            </a:rPr>
            <a:t>Principals</a:t>
          </a:r>
          <a:r>
            <a:rPr lang="en-US" sz="1600" b="1" kern="1200"/>
            <a:t> </a:t>
          </a:r>
          <a:r>
            <a:rPr lang="en-US" sz="1400" b="0" kern="1200"/>
            <a:t>HR Staffing Conferences Begin</a:t>
          </a:r>
          <a:endParaRPr lang="en-US" sz="1200" kern="1200">
            <a:latin typeface="Calibri"/>
            <a:ea typeface="Times New Roman" panose="02020603050405020304" pitchFamily="18" charset="0"/>
            <a:cs typeface="Times New Roman"/>
          </a:endParaRPr>
        </a:p>
        <a:p>
          <a:pPr marL="0" lvl="0" indent="0" algn="l" defTabSz="711200" rtl="0">
            <a:lnSpc>
              <a:spcPct val="90000"/>
            </a:lnSpc>
            <a:spcBef>
              <a:spcPct val="0"/>
            </a:spcBef>
            <a:spcAft>
              <a:spcPct val="35000"/>
            </a:spcAft>
            <a:buNone/>
          </a:pPr>
          <a:r>
            <a:rPr lang="en-US" sz="1200" kern="1200">
              <a:solidFill>
                <a:srgbClr val="FF0000"/>
              </a:solidFill>
              <a:latin typeface="Calibri"/>
              <a:ea typeface="Calibri"/>
              <a:cs typeface="Times New Roman"/>
            </a:rPr>
            <a:t>Feb. 24-27  </a:t>
          </a:r>
          <a:r>
            <a:rPr lang="en-US" sz="1200" kern="1200">
              <a:latin typeface="Calibri"/>
              <a:ea typeface="Times New Roman" panose="02020603050405020304" pitchFamily="18" charset="0"/>
              <a:cs typeface="Times New Roman"/>
            </a:rPr>
            <a:t> </a:t>
          </a:r>
          <a:endParaRPr lang="en-US" sz="1200" kern="1200">
            <a:latin typeface="Calibri"/>
            <a:cs typeface="Times New Roman"/>
          </a:endParaRPr>
        </a:p>
      </dsp:txBody>
      <dsp:txXfrm>
        <a:off x="8591602" y="611553"/>
        <a:ext cx="1311335" cy="1008591"/>
      </dsp:txXfrm>
    </dsp:sp>
    <dsp:sp modelId="{8A8BDF46-5CD7-4385-AD19-1595B30DFB05}">
      <dsp:nvSpPr>
        <dsp:cNvPr id="0" name=""/>
        <dsp:cNvSpPr/>
      </dsp:nvSpPr>
      <dsp:spPr>
        <a:xfrm>
          <a:off x="9515493" y="179071"/>
          <a:ext cx="217099" cy="217099"/>
        </a:xfrm>
        <a:prstGeom prst="triangle">
          <a:avLst>
            <a:gd name="adj" fmla="val 100000"/>
          </a:avLst>
        </a:prstGeom>
        <a:solidFill>
          <a:schemeClr val="accent2">
            <a:shade val="80000"/>
            <a:hueOff val="-498207"/>
            <a:satOff val="-49072"/>
            <a:lumOff val="33812"/>
            <a:alphaOff val="0"/>
          </a:schemeClr>
        </a:solidFill>
        <a:ln w="12700" cap="flat" cmpd="sng" algn="ctr">
          <a:solidFill>
            <a:schemeClr val="accent2">
              <a:shade val="80000"/>
              <a:hueOff val="-498207"/>
              <a:satOff val="-49072"/>
              <a:lumOff val="3381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A1A3D19-1A7E-45DE-8891-BC02139E754B}">
      <dsp:nvSpPr>
        <dsp:cNvPr id="0" name=""/>
        <dsp:cNvSpPr/>
      </dsp:nvSpPr>
      <dsp:spPr>
        <a:xfrm rot="5400000">
          <a:off x="10118412" y="-75655"/>
          <a:ext cx="765936" cy="1274501"/>
        </a:xfrm>
        <a:prstGeom prst="corner">
          <a:avLst>
            <a:gd name="adj1" fmla="val 16120"/>
            <a:gd name="adj2" fmla="val 16110"/>
          </a:avLst>
        </a:prstGeom>
        <a:solidFill>
          <a:schemeClr val="accent2">
            <a:shade val="80000"/>
            <a:hueOff val="-536531"/>
            <a:satOff val="-52847"/>
            <a:lumOff val="36413"/>
            <a:alphaOff val="0"/>
          </a:schemeClr>
        </a:solidFill>
        <a:ln w="12700" cap="flat" cmpd="sng" algn="ctr">
          <a:solidFill>
            <a:schemeClr val="accent2">
              <a:shade val="80000"/>
              <a:hueOff val="-536531"/>
              <a:satOff val="-52847"/>
              <a:lumOff val="3641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FC99F0-AC0E-4E80-8864-5ADBF875329D}">
      <dsp:nvSpPr>
        <dsp:cNvPr id="0" name=""/>
        <dsp:cNvSpPr/>
      </dsp:nvSpPr>
      <dsp:spPr>
        <a:xfrm>
          <a:off x="9990880" y="247554"/>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8</a:t>
          </a:r>
          <a:r>
            <a:rPr lang="en-US" sz="1600" b="1" kern="1200">
              <a:latin typeface="Arial"/>
            </a:rPr>
            <a:t>*</a:t>
          </a:r>
          <a:r>
            <a:rPr lang="en-US" sz="1600" b="1" kern="1200"/>
            <a:t>      </a:t>
          </a:r>
          <a:r>
            <a:rPr lang="en-US" sz="1400" u="sng" kern="1200"/>
            <a:t>GO Team</a:t>
          </a:r>
          <a:r>
            <a:rPr lang="en-US" sz="1400" kern="1200"/>
            <a:t>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a:ea typeface="Calibri"/>
              <a:cs typeface="Times New Roman"/>
            </a:rPr>
            <a:t>Budgets Approved by  March 14</a:t>
          </a:r>
        </a:p>
      </dsp:txBody>
      <dsp:txXfrm>
        <a:off x="9990880" y="247554"/>
        <a:ext cx="1150626" cy="1008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3713-313B-4007-98C5-9B3864F1E659}">
      <dsp:nvSpPr>
        <dsp:cNvPr id="0" name=""/>
        <dsp:cNvSpPr/>
      </dsp:nvSpPr>
      <dsp:spPr>
        <a:xfrm>
          <a:off x="467930" y="0"/>
          <a:ext cx="1711306" cy="6991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BFB254-F64B-4179-907B-86DAB7182656}">
      <dsp:nvSpPr>
        <dsp:cNvPr id="0" name=""/>
        <dsp:cNvSpPr/>
      </dsp:nvSpPr>
      <dsp:spPr>
        <a:xfrm>
          <a:off x="588935" y="645897"/>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Overview</a:t>
          </a:r>
          <a:endParaRPr lang="en-US" sz="3200" kern="1200"/>
        </a:p>
      </dsp:txBody>
      <dsp:txXfrm>
        <a:off x="588935" y="645897"/>
        <a:ext cx="4311566" cy="626097"/>
      </dsp:txXfrm>
    </dsp:sp>
    <dsp:sp modelId="{A7A65C3E-942C-434A-8EBB-D23C7D65CCBA}">
      <dsp:nvSpPr>
        <dsp:cNvPr id="0" name=""/>
        <dsp:cNvSpPr/>
      </dsp:nvSpPr>
      <dsp:spPr>
        <a:xfrm>
          <a:off x="539223" y="1338525"/>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ct val="35000"/>
            </a:spcAft>
            <a:buNone/>
          </a:pPr>
          <a:r>
            <a:rPr lang="en-US" sz="1700" kern="1200">
              <a:latin typeface="Arial Black"/>
            </a:rPr>
            <a:t>* </a:t>
          </a:r>
          <a:r>
            <a:rPr lang="en-US" sz="1700" kern="1200"/>
            <a:t>The district is piloting a zero-based budgeting (ZBB) process for Signature and Turnaround Program Funds this year. </a:t>
          </a:r>
        </a:p>
        <a:p>
          <a:pPr marL="0" lvl="0" indent="0" algn="l" defTabSz="755650" rtl="0">
            <a:lnSpc>
              <a:spcPct val="100000"/>
            </a:lnSpc>
            <a:spcBef>
              <a:spcPct val="0"/>
            </a:spcBef>
            <a:spcAft>
              <a:spcPct val="35000"/>
            </a:spcAft>
            <a:buNone/>
          </a:pPr>
          <a:r>
            <a:rPr lang="en-US" sz="1700" kern="1200">
              <a:latin typeface="Arial Black"/>
            </a:rPr>
            <a:t>* </a:t>
          </a:r>
          <a:r>
            <a:rPr lang="en-US" sz="1700" kern="1200"/>
            <a:t>Zero-based budgeting (ZBB) is a budgeting process that </a:t>
          </a:r>
          <a:r>
            <a:rPr lang="en-US" sz="1700" u="sng" kern="1200"/>
            <a:t>allocates funding based on program efficiency and necessity rather than budget history.</a:t>
          </a:r>
          <a:r>
            <a:rPr lang="en-US" sz="1700" kern="1200"/>
            <a:t> As opposed to traditional budgeting, no item is automatically included in the next budget. </a:t>
          </a:r>
        </a:p>
        <a:p>
          <a:pPr marL="0" lvl="0" indent="0" algn="l" defTabSz="755650" rtl="0">
            <a:lnSpc>
              <a:spcPct val="100000"/>
            </a:lnSpc>
            <a:spcBef>
              <a:spcPct val="0"/>
            </a:spcBef>
            <a:spcAft>
              <a:spcPct val="35000"/>
            </a:spcAft>
            <a:buNone/>
          </a:pPr>
          <a:r>
            <a:rPr lang="en-US" sz="1700" kern="1200">
              <a:latin typeface="Arial Black"/>
            </a:rPr>
            <a:t>* </a:t>
          </a:r>
          <a:r>
            <a:rPr lang="en-US" sz="1700" kern="1200"/>
            <a:t>As such the </a:t>
          </a:r>
          <a:r>
            <a:rPr lang="en-US" sz="1700" b="1" u="sng" kern="1200"/>
            <a:t>initial</a:t>
          </a:r>
          <a:r>
            <a:rPr lang="en-US" sz="1700" kern="1200"/>
            <a:t> allocation for these programs at all schools will be $0. </a:t>
          </a:r>
        </a:p>
      </dsp:txBody>
      <dsp:txXfrm>
        <a:off x="539223" y="1338525"/>
        <a:ext cx="4311566" cy="2883093"/>
      </dsp:txXfrm>
    </dsp:sp>
    <dsp:sp modelId="{D425D025-37E5-47EC-9632-48C8FB4ED6AD}">
      <dsp:nvSpPr>
        <dsp:cNvPr id="0" name=""/>
        <dsp:cNvSpPr/>
      </dsp:nvSpPr>
      <dsp:spPr>
        <a:xfrm>
          <a:off x="5625205" y="0"/>
          <a:ext cx="1509048" cy="8938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055027-061B-4AB4-93D0-F6E408843C69}">
      <dsp:nvSpPr>
        <dsp:cNvPr id="0" name=""/>
        <dsp:cNvSpPr/>
      </dsp:nvSpPr>
      <dsp:spPr>
        <a:xfrm>
          <a:off x="5625190" y="902024"/>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Process</a:t>
          </a:r>
          <a:endParaRPr lang="en-US" sz="3200" kern="1200"/>
        </a:p>
      </dsp:txBody>
      <dsp:txXfrm>
        <a:off x="5625190" y="902024"/>
        <a:ext cx="4311566" cy="626097"/>
      </dsp:txXfrm>
    </dsp:sp>
    <dsp:sp modelId="{3AB6420D-7123-448A-BA39-76E75EAD54C2}">
      <dsp:nvSpPr>
        <dsp:cNvPr id="0" name=""/>
        <dsp:cNvSpPr/>
      </dsp:nvSpPr>
      <dsp:spPr>
        <a:xfrm>
          <a:off x="5555644" y="1507304"/>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ts val="600"/>
            </a:spcAft>
            <a:buNone/>
          </a:pPr>
          <a:r>
            <a:rPr lang="en-US" sz="1700" kern="1200">
              <a:latin typeface="Arial Black"/>
            </a:rPr>
            <a:t>* </a:t>
          </a:r>
          <a:r>
            <a:rPr lang="en-US" sz="1700" kern="1200"/>
            <a:t>Principals will develop proposed requests for the personnel and non-personnel they need to support the Signature and/or Turnaround Programs at their schools.  </a:t>
          </a:r>
        </a:p>
        <a:p>
          <a:pPr marL="0" lvl="0" indent="0" algn="l" defTabSz="755650" rtl="0">
            <a:lnSpc>
              <a:spcPct val="100000"/>
            </a:lnSpc>
            <a:spcBef>
              <a:spcPct val="0"/>
            </a:spcBef>
            <a:spcAft>
              <a:spcPts val="600"/>
            </a:spcAft>
            <a:buNone/>
          </a:pPr>
          <a:r>
            <a:rPr lang="en-US" sz="1700" b="0" u="sng" kern="1200">
              <a:latin typeface="Arial"/>
              <a:ea typeface="Calibri"/>
              <a:cs typeface="Calibri"/>
            </a:rPr>
            <a:t>* Principals will share and discuss their proposals and rationale for the proposals with their school GO Team for feedback.</a:t>
          </a:r>
          <a:r>
            <a:rPr lang="en-US" sz="1700" kern="1200">
              <a:latin typeface="Arial Black"/>
              <a:ea typeface="Calibri"/>
              <a:cs typeface="Calibri"/>
            </a:rPr>
            <a:t> </a:t>
          </a:r>
          <a:r>
            <a:rPr lang="en-US" sz="1700" kern="1200"/>
            <a:t> </a:t>
          </a:r>
        </a:p>
        <a:p>
          <a:pPr marL="0" lvl="0" indent="0" algn="l" defTabSz="755650" rtl="0">
            <a:lnSpc>
              <a:spcPct val="100000"/>
            </a:lnSpc>
            <a:spcBef>
              <a:spcPct val="0"/>
            </a:spcBef>
            <a:spcAft>
              <a:spcPts val="600"/>
            </a:spcAft>
            <a:buNone/>
          </a:pPr>
          <a:r>
            <a:rPr lang="en-US" sz="1700" kern="1200">
              <a:latin typeface="Arial Black"/>
            </a:rPr>
            <a:t>* </a:t>
          </a:r>
          <a:r>
            <a:rPr lang="en-US" sz="1700" kern="1200"/>
            <a:t>After discussing with their GO Team, principals will submit their request for review by January 31st.</a:t>
          </a:r>
          <a:r>
            <a:rPr lang="en-US" sz="1700" kern="1200">
              <a:latin typeface="Arial Black"/>
            </a:rPr>
            <a:t> </a:t>
          </a:r>
          <a:r>
            <a:rPr lang="en-US" sz="1700" kern="1200">
              <a:latin typeface="Arial"/>
              <a:cs typeface="Arial"/>
            </a:rPr>
            <a:t>Funding for these programs will be provided the week of February 3rd. </a:t>
          </a:r>
        </a:p>
      </dsp:txBody>
      <dsp:txXfrm>
        <a:off x="5555644" y="1507304"/>
        <a:ext cx="4311566" cy="2883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1ABCD-FE50-4BAE-B29B-9A317A12D9EF}">
      <dsp:nvSpPr>
        <dsp:cNvPr id="0" name=""/>
        <dsp:cNvSpPr/>
      </dsp:nvSpPr>
      <dsp:spPr>
        <a:xfrm>
          <a:off x="0" y="31755"/>
          <a:ext cx="10797791" cy="861120"/>
        </a:xfrm>
        <a:prstGeom prst="roundRect">
          <a:avLst/>
        </a:prstGeo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Strategic Alignment and School-Level Flexibility</a:t>
          </a:r>
          <a:r>
            <a:rPr lang="en-US" sz="3200" kern="1200">
              <a:solidFill>
                <a:sysClr val="window" lastClr="FFFFFF"/>
              </a:solidFill>
              <a:latin typeface="Sabon Next LT"/>
              <a:ea typeface="+mn-ea"/>
              <a:cs typeface="+mn-cs"/>
            </a:rPr>
            <a:t> </a:t>
          </a:r>
        </a:p>
      </dsp:txBody>
      <dsp:txXfrm>
        <a:off x="42036" y="73791"/>
        <a:ext cx="10713719" cy="777048"/>
      </dsp:txXfrm>
    </dsp:sp>
    <dsp:sp modelId="{7111410D-54EE-4041-8993-EC4AC19AA56A}">
      <dsp:nvSpPr>
        <dsp:cNvPr id="0" name=""/>
        <dsp:cNvSpPr/>
      </dsp:nvSpPr>
      <dsp:spPr>
        <a:xfrm>
          <a:off x="0" y="892875"/>
          <a:ext cx="10797791" cy="3841920"/>
        </a:xfrm>
        <a:prstGeom prst="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42830" tIns="40640" rIns="227584" bIns="40640" numCol="1" spcCol="1270" anchor="t" anchorCtr="0">
          <a:noAutofit/>
        </a:bodyPr>
        <a:lstStyle/>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Does this budget proposal, as a whole, effectively support our school's strategic priorities?</a:t>
          </a:r>
          <a:endParaRPr lang="en-US" sz="2500" kern="1200">
            <a:solidFill>
              <a:sysClr val="windowText" lastClr="000000">
                <a:hueOff val="0"/>
                <a:satOff val="0"/>
                <a:lumOff val="0"/>
                <a:alphaOff val="0"/>
              </a:sysClr>
            </a:solidFill>
            <a:latin typeface="Sabon Next LT"/>
            <a:ea typeface="+mn-ea"/>
            <a:cs typeface="+mn-cs"/>
          </a:endParaRP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How do the principal’s proposed changes directly support priorities in our strategic plan? Can we clearly connect each adjustment to a strategic goal? </a:t>
          </a: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If new positions, resources, or programs are being added, what data or feedback supports these changes? How will we measure their impact?</a:t>
          </a: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What trade-offs are involved? Are any current programs or resources being adjusted or reduced, and how will that affect our students and staff?</a:t>
          </a:r>
        </a:p>
      </dsp:txBody>
      <dsp:txXfrm>
        <a:off x="0" y="892875"/>
        <a:ext cx="10797791" cy="3841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1ABCD-FE50-4BAE-B29B-9A317A12D9EF}">
      <dsp:nvSpPr>
        <dsp:cNvPr id="0" name=""/>
        <dsp:cNvSpPr/>
      </dsp:nvSpPr>
      <dsp:spPr>
        <a:xfrm>
          <a:off x="0" y="147675"/>
          <a:ext cx="10797791" cy="968759"/>
        </a:xfrm>
        <a:prstGeom prst="roundRect">
          <a:avLst/>
        </a:prstGeo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t>District and Cluster Priorities</a:t>
          </a:r>
          <a:r>
            <a:rPr lang="en-US" sz="3600" kern="1200">
              <a:solidFill>
                <a:sysClr val="window" lastClr="FFFFFF"/>
              </a:solidFill>
              <a:latin typeface="Sabon Next LT"/>
              <a:ea typeface="+mn-ea"/>
              <a:cs typeface="+mn-cs"/>
            </a:rPr>
            <a:t> </a:t>
          </a:r>
        </a:p>
      </dsp:txBody>
      <dsp:txXfrm>
        <a:off x="47291" y="194966"/>
        <a:ext cx="10703209" cy="874177"/>
      </dsp:txXfrm>
    </dsp:sp>
    <dsp:sp modelId="{7111410D-54EE-4041-8993-EC4AC19AA56A}">
      <dsp:nvSpPr>
        <dsp:cNvPr id="0" name=""/>
        <dsp:cNvSpPr/>
      </dsp:nvSpPr>
      <dsp:spPr>
        <a:xfrm>
          <a:off x="0" y="1116435"/>
          <a:ext cx="10797791" cy="3502440"/>
        </a:xfrm>
        <a:prstGeom prst="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42830" tIns="45720" rIns="256032" bIns="45720" numCol="1" spcCol="1270" anchor="t" anchorCtr="0">
          <a:noAutofit/>
        </a:bodyPr>
        <a:lstStyle/>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How do these proposed changes align with district and cluster priorities? Do we foresee any challenges or misalignments?</a:t>
          </a:r>
          <a:endParaRPr lang="en-US" sz="2800" kern="1200">
            <a:solidFill>
              <a:sysClr val="windowText" lastClr="000000">
                <a:hueOff val="0"/>
                <a:satOff val="0"/>
                <a:lumOff val="0"/>
                <a:alphaOff val="0"/>
              </a:sysClr>
            </a:solidFill>
            <a:latin typeface="Sabon Next LT"/>
            <a:ea typeface="+mn-ea"/>
            <a:cs typeface="+mn-cs"/>
          </a:endParaRPr>
        </a:p>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If the district has allocated funds for specific initiatives – for example Signature Programs - how are those reflected in our budget? </a:t>
          </a:r>
        </a:p>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If we are sharing staff positions (e.g., nurse, counselor, teacher), how will this affect student support and service delivery at our school?</a:t>
          </a:r>
        </a:p>
      </dsp:txBody>
      <dsp:txXfrm>
        <a:off x="0" y="1116435"/>
        <a:ext cx="10797791" cy="350244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2/10/2025</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E9064-0EBF-75FB-8134-5369CDC57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D5BB3-12A9-4A62-9206-5562E959F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5ED92-3F8F-DE03-8233-0CF65C9A37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83AC81-9999-8062-A153-9F3FF27CE11A}"/>
              </a:ext>
            </a:extLst>
          </p:cNvPr>
          <p:cNvSpPr>
            <a:spLocks noGrp="1"/>
          </p:cNvSpPr>
          <p:nvPr>
            <p:ph type="sldNum" sz="quarter" idx="5"/>
          </p:nvPr>
        </p:nvSpPr>
        <p:spPr/>
        <p:txBody>
          <a:bodyPr/>
          <a:lstStyle/>
          <a:p>
            <a:fld id="{96E09883-B744-4FDD-8623-D69A66650022}" type="slidenum">
              <a:rPr lang="en-US" smtClean="0"/>
              <a:t>15</a:t>
            </a:fld>
            <a:endParaRPr lang="en-US"/>
          </a:p>
        </p:txBody>
      </p:sp>
    </p:spTree>
    <p:extLst>
      <p:ext uri="{BB962C8B-B14F-4D97-AF65-F5344CB8AC3E}">
        <p14:creationId xmlns:p14="http://schemas.microsoft.com/office/powerpoint/2010/main" val="1611540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807A4-32FB-E6B9-4D09-4F3871E69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FEDB2-94BF-1075-F9D7-5B798EB60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45D2A-BD32-AAC4-38D6-DAE97CE63A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441BC0-ABFB-9135-CE5C-6E6BA54C7572}"/>
              </a:ext>
            </a:extLst>
          </p:cNvPr>
          <p:cNvSpPr>
            <a:spLocks noGrp="1"/>
          </p:cNvSpPr>
          <p:nvPr>
            <p:ph type="sldNum" sz="quarter" idx="5"/>
          </p:nvPr>
        </p:nvSpPr>
        <p:spPr/>
        <p:txBody>
          <a:bodyPr/>
          <a:lstStyle/>
          <a:p>
            <a:fld id="{96E09883-B744-4FDD-8623-D69A66650022}" type="slidenum">
              <a:rPr lang="en-US" smtClean="0"/>
              <a:t>19</a:t>
            </a:fld>
            <a:endParaRPr lang="en-US"/>
          </a:p>
        </p:txBody>
      </p:sp>
    </p:spTree>
    <p:extLst>
      <p:ext uri="{BB962C8B-B14F-4D97-AF65-F5344CB8AC3E}">
        <p14:creationId xmlns:p14="http://schemas.microsoft.com/office/powerpoint/2010/main" val="3019850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DE86E-E9A0-3E63-0A0F-D06C70B3E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61C2A-6BCC-DF36-239B-E72A6A57D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CCCA8-3E8E-ECB0-4BA2-37F9AC8095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802D4D-703A-E08A-4E92-4853FA4EE91B}"/>
              </a:ext>
            </a:extLst>
          </p:cNvPr>
          <p:cNvSpPr>
            <a:spLocks noGrp="1"/>
          </p:cNvSpPr>
          <p:nvPr>
            <p:ph type="sldNum" sz="quarter" idx="5"/>
          </p:nvPr>
        </p:nvSpPr>
        <p:spPr/>
        <p:txBody>
          <a:bodyPr/>
          <a:lstStyle/>
          <a:p>
            <a:fld id="{22289C57-55D7-40A4-A101-E74FAC7A092B}" type="slidenum">
              <a:rPr lang="en-US" smtClean="0"/>
              <a:t>23</a:t>
            </a:fld>
            <a:endParaRPr lang="en-US"/>
          </a:p>
        </p:txBody>
      </p:sp>
    </p:spTree>
    <p:extLst>
      <p:ext uri="{BB962C8B-B14F-4D97-AF65-F5344CB8AC3E}">
        <p14:creationId xmlns:p14="http://schemas.microsoft.com/office/powerpoint/2010/main" val="1695324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EBB7F-5537-98F9-9826-8EC5D5327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2E90A-4064-AE89-0DCD-2A72FD11C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ACC3C-4FCC-1E74-F7A4-5987706745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6B6A96-6E6C-5A94-A7A5-BAB9F9CBC9E7}"/>
              </a:ext>
            </a:extLst>
          </p:cNvPr>
          <p:cNvSpPr>
            <a:spLocks noGrp="1"/>
          </p:cNvSpPr>
          <p:nvPr>
            <p:ph type="sldNum" sz="quarter" idx="5"/>
          </p:nvPr>
        </p:nvSpPr>
        <p:spPr/>
        <p:txBody>
          <a:bodyPr/>
          <a:lstStyle/>
          <a:p>
            <a:fld id="{22289C57-55D7-40A4-A101-E74FAC7A092B}" type="slidenum">
              <a:rPr lang="en-US" smtClean="0"/>
              <a:t>24</a:t>
            </a:fld>
            <a:endParaRPr lang="en-US"/>
          </a:p>
        </p:txBody>
      </p:sp>
    </p:spTree>
    <p:extLst>
      <p:ext uri="{BB962C8B-B14F-4D97-AF65-F5344CB8AC3E}">
        <p14:creationId xmlns:p14="http://schemas.microsoft.com/office/powerpoint/2010/main" val="4212298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AE43C-D668-BC91-C209-0AF0371C2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F02B9-CB42-6C2D-FD63-F8FDB4C1DF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1D28E-DA30-0017-257B-A7C457750F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AD4C0F-870B-583F-1B6B-A03FCB305E04}"/>
              </a:ext>
            </a:extLst>
          </p:cNvPr>
          <p:cNvSpPr>
            <a:spLocks noGrp="1"/>
          </p:cNvSpPr>
          <p:nvPr>
            <p:ph type="sldNum" sz="quarter" idx="5"/>
          </p:nvPr>
        </p:nvSpPr>
        <p:spPr/>
        <p:txBody>
          <a:bodyPr/>
          <a:lstStyle/>
          <a:p>
            <a:fld id="{22289C57-55D7-40A4-A101-E74FAC7A092B}" type="slidenum">
              <a:rPr lang="en-US" smtClean="0"/>
              <a:t>25</a:t>
            </a:fld>
            <a:endParaRPr lang="en-US"/>
          </a:p>
        </p:txBody>
      </p:sp>
    </p:spTree>
    <p:extLst>
      <p:ext uri="{BB962C8B-B14F-4D97-AF65-F5344CB8AC3E}">
        <p14:creationId xmlns:p14="http://schemas.microsoft.com/office/powerpoint/2010/main" val="1389111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62309-9C94-AD4D-5A8D-39D15F998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7A522-55D5-6D4B-72F8-67BAD51FA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36819-93B0-16A9-A1D7-0D83177273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709624-6F8B-91BE-DC4C-8DA0C2092A08}"/>
              </a:ext>
            </a:extLst>
          </p:cNvPr>
          <p:cNvSpPr>
            <a:spLocks noGrp="1"/>
          </p:cNvSpPr>
          <p:nvPr>
            <p:ph type="sldNum" sz="quarter" idx="5"/>
          </p:nvPr>
        </p:nvSpPr>
        <p:spPr/>
        <p:txBody>
          <a:bodyPr/>
          <a:lstStyle/>
          <a:p>
            <a:fld id="{22289C57-55D7-40A4-A101-E74FAC7A092B}" type="slidenum">
              <a:rPr lang="en-US" smtClean="0"/>
              <a:t>26</a:t>
            </a:fld>
            <a:endParaRPr lang="en-US"/>
          </a:p>
        </p:txBody>
      </p:sp>
    </p:spTree>
    <p:extLst>
      <p:ext uri="{BB962C8B-B14F-4D97-AF65-F5344CB8AC3E}">
        <p14:creationId xmlns:p14="http://schemas.microsoft.com/office/powerpoint/2010/main" val="4234836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4C147-99AC-0E2C-D794-CFD306E36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40B32-CF10-F92E-6B2C-69B8D8CE5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05767-612A-EA86-5D8C-C2535E1862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78ADF8-D537-F0FC-D9B4-B7E2CD6C5EA2}"/>
              </a:ext>
            </a:extLst>
          </p:cNvPr>
          <p:cNvSpPr>
            <a:spLocks noGrp="1"/>
          </p:cNvSpPr>
          <p:nvPr>
            <p:ph type="sldNum" sz="quarter" idx="5"/>
          </p:nvPr>
        </p:nvSpPr>
        <p:spPr/>
        <p:txBody>
          <a:bodyPr/>
          <a:lstStyle/>
          <a:p>
            <a:fld id="{22289C57-55D7-40A4-A101-E74FAC7A092B}" type="slidenum">
              <a:rPr lang="en-US" smtClean="0"/>
              <a:t>27</a:t>
            </a:fld>
            <a:endParaRPr lang="en-US"/>
          </a:p>
        </p:txBody>
      </p:sp>
    </p:spTree>
    <p:extLst>
      <p:ext uri="{BB962C8B-B14F-4D97-AF65-F5344CB8AC3E}">
        <p14:creationId xmlns:p14="http://schemas.microsoft.com/office/powerpoint/2010/main" val="1761009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FDDBA-72FA-0FA0-957A-01852BF1A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DA3F2-2CEB-501E-B0B6-707A99F45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7325F-2ED1-E9A8-1BBC-F86BDF47F7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313B91-1235-3382-3766-F9A7C5C15A7F}"/>
              </a:ext>
            </a:extLst>
          </p:cNvPr>
          <p:cNvSpPr>
            <a:spLocks noGrp="1"/>
          </p:cNvSpPr>
          <p:nvPr>
            <p:ph type="sldNum" sz="quarter" idx="5"/>
          </p:nvPr>
        </p:nvSpPr>
        <p:spPr/>
        <p:txBody>
          <a:bodyPr/>
          <a:lstStyle/>
          <a:p>
            <a:fld id="{22289C57-55D7-40A4-A101-E74FAC7A092B}" type="slidenum">
              <a:rPr lang="en-US" smtClean="0"/>
              <a:t>28</a:t>
            </a:fld>
            <a:endParaRPr lang="en-US"/>
          </a:p>
        </p:txBody>
      </p:sp>
    </p:spTree>
    <p:extLst>
      <p:ext uri="{BB962C8B-B14F-4D97-AF65-F5344CB8AC3E}">
        <p14:creationId xmlns:p14="http://schemas.microsoft.com/office/powerpoint/2010/main" val="1593652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6961C-ECC5-CBA9-E5D3-A58884EBF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28F72-A598-487B-D94F-17CD3C957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C68BD-B44E-108A-66FB-446E13384B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A6E43D-2269-9104-2362-E174A239FE9B}"/>
              </a:ext>
            </a:extLst>
          </p:cNvPr>
          <p:cNvSpPr>
            <a:spLocks noGrp="1"/>
          </p:cNvSpPr>
          <p:nvPr>
            <p:ph type="sldNum" sz="quarter" idx="5"/>
          </p:nvPr>
        </p:nvSpPr>
        <p:spPr/>
        <p:txBody>
          <a:bodyPr/>
          <a:lstStyle/>
          <a:p>
            <a:fld id="{22289C57-55D7-40A4-A101-E74FAC7A092B}" type="slidenum">
              <a:rPr lang="en-US" smtClean="0"/>
              <a:t>29</a:t>
            </a:fld>
            <a:endParaRPr lang="en-US"/>
          </a:p>
        </p:txBody>
      </p:sp>
    </p:spTree>
    <p:extLst>
      <p:ext uri="{BB962C8B-B14F-4D97-AF65-F5344CB8AC3E}">
        <p14:creationId xmlns:p14="http://schemas.microsoft.com/office/powerpoint/2010/main" val="3187908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30</a:t>
            </a:fld>
            <a:endParaRPr lang="en-US"/>
          </a:p>
        </p:txBody>
      </p:sp>
    </p:spTree>
    <p:extLst>
      <p:ext uri="{BB962C8B-B14F-4D97-AF65-F5344CB8AC3E}">
        <p14:creationId xmlns:p14="http://schemas.microsoft.com/office/powerpoint/2010/main" val="102532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a:p>
        </p:txBody>
      </p:sp>
    </p:spTree>
    <p:extLst>
      <p:ext uri="{BB962C8B-B14F-4D97-AF65-F5344CB8AC3E}">
        <p14:creationId xmlns:p14="http://schemas.microsoft.com/office/powerpoint/2010/main" val="404043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CA3C5-2284-7686-FA09-4C84C203B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9E782-C8E6-13EC-8575-7362236ED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9EA12-02E9-C581-4B39-0CDFF688A1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4DEBC-C68C-D564-F517-CF4DDB3BDE0E}"/>
              </a:ext>
            </a:extLst>
          </p:cNvPr>
          <p:cNvSpPr>
            <a:spLocks noGrp="1"/>
          </p:cNvSpPr>
          <p:nvPr>
            <p:ph type="sldNum" sz="quarter" idx="5"/>
          </p:nvPr>
        </p:nvSpPr>
        <p:spPr/>
        <p:txBody>
          <a:bodyPr/>
          <a:lstStyle/>
          <a:p>
            <a:fld id="{22289C57-55D7-40A4-A101-E74FAC7A092B}" type="slidenum">
              <a:rPr lang="en-US" smtClean="0"/>
              <a:t>3</a:t>
            </a:fld>
            <a:endParaRPr lang="en-US"/>
          </a:p>
        </p:txBody>
      </p:sp>
    </p:spTree>
    <p:extLst>
      <p:ext uri="{BB962C8B-B14F-4D97-AF65-F5344CB8AC3E}">
        <p14:creationId xmlns:p14="http://schemas.microsoft.com/office/powerpoint/2010/main" val="148275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76873-514E-E668-EFAD-46C79C7DF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B4813-3100-9F91-44D4-B6399609F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C3602-2386-E7B8-357A-BB2907C0C8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18B00D-F95B-38EE-40B5-37AE8EC3E671}"/>
              </a:ext>
            </a:extLst>
          </p:cNvPr>
          <p:cNvSpPr>
            <a:spLocks noGrp="1"/>
          </p:cNvSpPr>
          <p:nvPr>
            <p:ph type="sldNum" sz="quarter" idx="5"/>
          </p:nvPr>
        </p:nvSpPr>
        <p:spPr/>
        <p:txBody>
          <a:bodyPr/>
          <a:lstStyle/>
          <a:p>
            <a:fld id="{22289C57-55D7-40A4-A101-E74FAC7A092B}" type="slidenum">
              <a:rPr lang="en-US" smtClean="0"/>
              <a:t>4</a:t>
            </a:fld>
            <a:endParaRPr lang="en-US"/>
          </a:p>
        </p:txBody>
      </p:sp>
    </p:spTree>
    <p:extLst>
      <p:ext uri="{BB962C8B-B14F-4D97-AF65-F5344CB8AC3E}">
        <p14:creationId xmlns:p14="http://schemas.microsoft.com/office/powerpoint/2010/main" val="1125557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43004-1E5E-67CD-1480-41D151E46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99525-8DF6-6278-319D-82B44682A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AEC59-A793-BF75-6F6C-50AF5B8CB9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68D68E-B512-F5A0-7396-3A91E4D032C8}"/>
              </a:ext>
            </a:extLst>
          </p:cNvPr>
          <p:cNvSpPr>
            <a:spLocks noGrp="1"/>
          </p:cNvSpPr>
          <p:nvPr>
            <p:ph type="sldNum" sz="quarter" idx="5"/>
          </p:nvPr>
        </p:nvSpPr>
        <p:spPr/>
        <p:txBody>
          <a:bodyPr/>
          <a:lstStyle/>
          <a:p>
            <a:fld id="{22289C57-55D7-40A4-A101-E74FAC7A092B}" type="slidenum">
              <a:rPr lang="en-US" smtClean="0"/>
              <a:t>5</a:t>
            </a:fld>
            <a:endParaRPr lang="en-US"/>
          </a:p>
        </p:txBody>
      </p:sp>
    </p:spTree>
    <p:extLst>
      <p:ext uri="{BB962C8B-B14F-4D97-AF65-F5344CB8AC3E}">
        <p14:creationId xmlns:p14="http://schemas.microsoft.com/office/powerpoint/2010/main" val="276382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9E8C2-B8F8-24A3-2CC4-972A93C96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7B3A5-5A9F-EF52-CB14-E04101443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2C30D-8CC9-4848-0AF6-B2D4344DC6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0FBD49-A03B-3857-EE9E-1A787BF295B3}"/>
              </a:ext>
            </a:extLst>
          </p:cNvPr>
          <p:cNvSpPr>
            <a:spLocks noGrp="1"/>
          </p:cNvSpPr>
          <p:nvPr>
            <p:ph type="sldNum" sz="quarter" idx="5"/>
          </p:nvPr>
        </p:nvSpPr>
        <p:spPr/>
        <p:txBody>
          <a:bodyPr/>
          <a:lstStyle/>
          <a:p>
            <a:fld id="{22289C57-55D7-40A4-A101-E74FAC7A092B}" type="slidenum">
              <a:rPr lang="en-US" smtClean="0"/>
              <a:t>6</a:t>
            </a:fld>
            <a:endParaRPr lang="en-US"/>
          </a:p>
        </p:txBody>
      </p:sp>
    </p:spTree>
    <p:extLst>
      <p:ext uri="{BB962C8B-B14F-4D97-AF65-F5344CB8AC3E}">
        <p14:creationId xmlns:p14="http://schemas.microsoft.com/office/powerpoint/2010/main" val="293739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DC6D-9688-B976-F5F9-FBF9E17E3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2D48B-CB13-95C8-D609-7322CF8CA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BC880-58BE-E9AF-912A-359BE79000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34306A-27A8-6F68-A018-67A4F605D8EA}"/>
              </a:ext>
            </a:extLst>
          </p:cNvPr>
          <p:cNvSpPr>
            <a:spLocks noGrp="1"/>
          </p:cNvSpPr>
          <p:nvPr>
            <p:ph type="sldNum" sz="quarter" idx="5"/>
          </p:nvPr>
        </p:nvSpPr>
        <p:spPr/>
        <p:txBody>
          <a:bodyPr/>
          <a:lstStyle/>
          <a:p>
            <a:fld id="{22289C57-55D7-40A4-A101-E74FAC7A092B}" type="slidenum">
              <a:rPr lang="en-US" smtClean="0"/>
              <a:t>7</a:t>
            </a:fld>
            <a:endParaRPr lang="en-US"/>
          </a:p>
        </p:txBody>
      </p:sp>
    </p:spTree>
    <p:extLst>
      <p:ext uri="{BB962C8B-B14F-4D97-AF65-F5344CB8AC3E}">
        <p14:creationId xmlns:p14="http://schemas.microsoft.com/office/powerpoint/2010/main" val="85011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6" name="Google Shape;326;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352185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1130996" y="6372858"/>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10284823" y="637286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29114042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415539" y="6461216"/>
            <a:ext cx="2743200" cy="365125"/>
          </a:xfrm>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55902623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75936746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a:t>Click icon to insert table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356655" y="6466574"/>
            <a:ext cx="2743200" cy="365125"/>
          </a:xfrm>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226724037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11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Ref idx="1003">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6174377" y="0"/>
            <a:ext cx="6017622"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tx1"/>
                </a:solidFill>
              </a:defRPr>
            </a:lvl1pPr>
          </a:lstStyle>
          <a:p>
            <a:r>
              <a:rPr lang="en-US"/>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tx1"/>
                </a:solidFill>
              </a:defRPr>
            </a:lvl1pPr>
            <a:lvl2pPr marL="457200" indent="0">
              <a:lnSpc>
                <a:spcPct val="140000"/>
              </a:lnSpc>
              <a:spcBef>
                <a:spcPts val="1000"/>
              </a:spcBef>
              <a:buNone/>
              <a:defRPr sz="1800">
                <a:solidFill>
                  <a:schemeClr val="tx1"/>
                </a:solidFill>
              </a:defRPr>
            </a:lvl2pPr>
            <a:lvl3pPr marL="914400" indent="0">
              <a:lnSpc>
                <a:spcPct val="140000"/>
              </a:lnSpc>
              <a:spcBef>
                <a:spcPts val="1000"/>
              </a:spcBef>
              <a:buNone/>
              <a:defRPr sz="1800">
                <a:solidFill>
                  <a:schemeClr val="tx1"/>
                </a:solidFill>
              </a:defRPr>
            </a:lvl3pPr>
            <a:lvl4pPr marL="1371600" indent="0">
              <a:lnSpc>
                <a:spcPct val="140000"/>
              </a:lnSpc>
              <a:spcBef>
                <a:spcPts val="1000"/>
              </a:spcBef>
              <a:buNone/>
              <a:defRPr sz="1800">
                <a:solidFill>
                  <a:schemeClr val="tx1"/>
                </a:solidFill>
              </a:defRPr>
            </a:lvl4pPr>
            <a:lvl5pPr marL="1828800" indent="0">
              <a:lnSpc>
                <a:spcPct val="140000"/>
              </a:lnSpc>
              <a:spcBef>
                <a:spcPts val="1000"/>
              </a:spcBef>
              <a:buNone/>
              <a:defRPr sz="18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solidFill>
                  <a:schemeClr val="tx1">
                    <a:lumMod val="65000"/>
                    <a:lumOff val="3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077258" y="6483258"/>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8212493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1043910" y="6355441"/>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4993"/>
            <a:ext cx="5327367" cy="4714331"/>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1104870" y="63641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a:t>Click to add content</a:t>
            </a:r>
          </a:p>
          <a:p>
            <a:pPr lvl="1"/>
            <a:r>
              <a:rPr lang="en-US"/>
              <a:t>Second level</a:t>
            </a:r>
          </a:p>
          <a:p>
            <a:pPr lvl="2"/>
            <a:r>
              <a:rPr lang="en-US"/>
              <a:t>Third level</a:t>
            </a:r>
          </a:p>
          <a:p>
            <a:pPr lvl="3"/>
            <a:r>
              <a:rPr lang="en-US"/>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1135085"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2101580" y="0"/>
            <a:ext cx="1286054" cy="390144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1026493" y="6356348"/>
            <a:ext cx="987552" cy="365125"/>
          </a:xfrm>
        </p:spPr>
        <p:txBody>
          <a:bodyPr/>
          <a:lstStyle>
            <a:lvl1pPr>
              <a:defRPr sz="900"/>
            </a:lvl1pPr>
          </a:lstStyle>
          <a:p>
            <a:fld id="{A49DFD55-3C28-40EF-9E31-A92D2E4017FF}" type="slidenum">
              <a:rPr lang="en-US" smtClean="0"/>
              <a:pPr/>
              <a:t>‹#›</a:t>
            </a:fld>
            <a:endParaRPr lang="en-US"/>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17CC7482-523E-517D-19FB-B8BEA483DA41}"/>
              </a:ext>
            </a:extLst>
          </p:cNvPr>
          <p:cNvGrpSpPr/>
          <p:nvPr userDrawn="1"/>
        </p:nvGrpSpPr>
        <p:grpSpPr>
          <a:xfrm>
            <a:off x="0" y="-33402"/>
            <a:ext cx="4057322" cy="6894576"/>
            <a:chOff x="-51379" y="-27432"/>
            <a:chExt cx="5505105" cy="6894576"/>
          </a:xfrm>
        </p:grpSpPr>
        <p:sp>
          <p:nvSpPr>
            <p:cNvPr id="17" name="Parallelogram 16">
              <a:extLst>
                <a:ext uri="{FF2B5EF4-FFF2-40B4-BE49-F238E27FC236}">
                  <a16:creationId xmlns:a16="http://schemas.microsoft.com/office/drawing/2014/main" id="{D2FD70DF-964A-6120-D1FA-96ED7CF45693}"/>
                </a:ext>
              </a:extLst>
            </p:cNvPr>
            <p:cNvSpPr/>
            <p:nvPr userDrawn="1"/>
          </p:nvSpPr>
          <p:spPr>
            <a:xfrm flipH="1">
              <a:off x="-51378" y="-18288"/>
              <a:ext cx="5505104" cy="6885432"/>
            </a:xfrm>
            <a:prstGeom prst="parallelogram">
              <a:avLst>
                <a:gd name="adj" fmla="val 5321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D4A758D8-AE8E-89EE-5D17-B947E43E942D}"/>
                </a:ext>
              </a:extLst>
            </p:cNvPr>
            <p:cNvSpPr/>
            <p:nvPr userDrawn="1"/>
          </p:nvSpPr>
          <p:spPr>
            <a:xfrm>
              <a:off x="-51379" y="-27432"/>
              <a:ext cx="3039675" cy="688543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7C4CE2A-5CAC-59FA-F922-FDD5D0CDFAF4}"/>
                </a:ext>
              </a:extLst>
            </p:cNvPr>
            <p:cNvSpPr/>
            <p:nvPr userDrawn="1"/>
          </p:nvSpPr>
          <p:spPr>
            <a:xfrm>
              <a:off x="-51379" y="4835951"/>
              <a:ext cx="965779" cy="202204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a:t>PRESENTATION TITLE</a:t>
            </a:r>
          </a:p>
        </p:txBody>
      </p:sp>
      <p:cxnSp>
        <p:nvCxnSpPr>
          <p:cNvPr id="7" name="Straight Connector 6">
            <a:extLst>
              <a:ext uri="{FF2B5EF4-FFF2-40B4-BE49-F238E27FC236}">
                <a16:creationId xmlns:a16="http://schemas.microsoft.com/office/drawing/2014/main" id="{8A45003D-B40E-EFC7-2DC2-E794867A79C6}"/>
              </a:ext>
              <a:ext uri="{C183D7F6-B498-43B3-948B-1728B52AA6E4}">
                <adec:decorative xmlns:adec="http://schemas.microsoft.com/office/drawing/2017/decorative" val="1"/>
              </a:ext>
            </a:extLst>
          </p:cNvPr>
          <p:cNvCxnSpPr>
            <a:cxnSpLocks/>
          </p:cNvCxnSpPr>
          <p:nvPr userDrawn="1"/>
        </p:nvCxnSpPr>
        <p:spPr>
          <a:xfrm flipH="1" flipV="1">
            <a:off x="0" y="-8148"/>
            <a:ext cx="3728809" cy="106292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930728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 id="2147483675" r:id="rId14"/>
    <p:sldLayoutId id="2147483676" r:id="rId15"/>
    <p:sldLayoutId id="2147483677" r:id="rId16"/>
    <p:sldLayoutId id="2147483678" r:id="rId17"/>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4941771" cy="3200400"/>
          </a:xfrm>
        </p:spPr>
        <p:txBody>
          <a:bodyPr anchor="ctr"/>
          <a:lstStyle/>
          <a:p>
            <a:r>
              <a:rPr lang="en-US"/>
              <a:t>FY26 Budget Feedback Meeting</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15EE-134F-CEEE-5B4A-837A55AB6646}"/>
              </a:ext>
            </a:extLst>
          </p:cNvPr>
          <p:cNvSpPr>
            <a:spLocks noGrp="1"/>
          </p:cNvSpPr>
          <p:nvPr>
            <p:ph type="title"/>
          </p:nvPr>
        </p:nvSpPr>
        <p:spPr>
          <a:xfrm>
            <a:off x="447556" y="214468"/>
            <a:ext cx="7766285" cy="689993"/>
          </a:xfrm>
        </p:spPr>
        <p:txBody>
          <a:bodyPr/>
          <a:lstStyle/>
          <a:p>
            <a:r>
              <a:rPr lang="en-US"/>
              <a:t>FY 26 Budget Parameters</a:t>
            </a:r>
          </a:p>
        </p:txBody>
      </p:sp>
      <p:graphicFrame>
        <p:nvGraphicFramePr>
          <p:cNvPr id="5" name="Table 4">
            <a:extLst>
              <a:ext uri="{FF2B5EF4-FFF2-40B4-BE49-F238E27FC236}">
                <a16:creationId xmlns:a16="http://schemas.microsoft.com/office/drawing/2014/main" id="{76508E58-2531-A5A5-8144-93FAF20D5ECF}"/>
              </a:ext>
            </a:extLst>
          </p:cNvPr>
          <p:cNvGraphicFramePr>
            <a:graphicFrameLocks noGrp="1"/>
          </p:cNvGraphicFramePr>
          <p:nvPr/>
        </p:nvGraphicFramePr>
        <p:xfrm>
          <a:off x="1964016" y="983679"/>
          <a:ext cx="8046720" cy="59006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FY26 Ranked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Calibri"/>
                          <a:ea typeface="Calibri"/>
                          <a:cs typeface="Calibri"/>
                          <a:sym typeface="Calibri"/>
                        </a:rPr>
                        <a:t>Increase student phonic awareness and create early readers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Calibri"/>
                          <a:ea typeface="Calibri"/>
                          <a:cs typeface="Calibri"/>
                          <a:sym typeface="Calibri"/>
                        </a:rPr>
                        <a:t>Increasing Teacher knowledge of Standards</a:t>
                      </a:r>
                      <a:r>
                        <a:rPr lang="en-US" sz="1600" b="1" dirty="0">
                          <a:solidFill>
                            <a:srgbClr val="000000"/>
                          </a:solidFill>
                          <a:latin typeface="Calibri"/>
                          <a:ea typeface="Calibri"/>
                          <a:cs typeface="Calibri"/>
                          <a:sym typeface="Calibri"/>
                        </a:rPr>
                        <a:t> </a:t>
                      </a:r>
                      <a:endParaRPr lang="en-US" sz="1600" b="1" dirty="0">
                        <a:solidFill>
                          <a:srgbClr val="000000"/>
                        </a:solidFill>
                        <a:latin typeface="+mn-lt"/>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Calibri"/>
                        <a:ea typeface="Calibri"/>
                        <a:cs typeface="Calibri"/>
                        <a:sym typeface="Calibri"/>
                      </a:endParaRPr>
                    </a:p>
                    <a:p>
                      <a:pPr algn="ctr"/>
                      <a:endParaRPr lang="en-US" sz="1750" dirty="0"/>
                    </a:p>
                  </a:txBody>
                  <a:tcPr/>
                </a:tc>
                <a:tc>
                  <a:txBody>
                    <a:bodyPr/>
                    <a:lstStyle/>
                    <a:p>
                      <a:pPr marL="0" marR="0" algn="l"/>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Increase student knowledge of phonics and phonemic awareness to support early readers. Improve student writing in all genres</a:t>
                      </a:r>
                    </a:p>
                    <a:p>
                      <a:pPr marL="0" marR="0" algn="l"/>
                      <a:r>
                        <a:rPr lang="en-US" sz="1200" kern="1200" dirty="0">
                          <a:solidFill>
                            <a:schemeClr val="dk1"/>
                          </a:solidFill>
                          <a:effectLst/>
                          <a:latin typeface="+mn-lt"/>
                          <a:ea typeface="+mn-ea"/>
                          <a:cs typeface="+mn-cs"/>
                        </a:rPr>
                        <a:t>A combination of phonological awareness, phonics, and high frequency words can increase  students success as early reader</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118745" marR="118745" marT="0" marB="0"/>
                </a:tc>
                <a:extLst>
                  <a:ext uri="{0D108BD9-81ED-4DB2-BD59-A6C34878D82A}">
                    <a16:rowId xmlns:a16="http://schemas.microsoft.com/office/drawing/2014/main" val="10001"/>
                  </a:ext>
                </a:extLst>
              </a:tr>
              <a:tr h="1101087">
                <a:tc>
                  <a:txBody>
                    <a:bodyPr/>
                    <a:lstStyle/>
                    <a:p>
                      <a:pPr>
                        <a:spcBef>
                          <a:spcPts val="600"/>
                        </a:spcBef>
                        <a:buClr>
                          <a:srgbClr val="000000"/>
                        </a:buClr>
                        <a:buSzPts val="1000"/>
                      </a:pPr>
                      <a:r>
                        <a:rPr lang="en-US" sz="1600" b="1" dirty="0">
                          <a:solidFill>
                            <a:srgbClr val="000000"/>
                          </a:solidFill>
                          <a:latin typeface="Calibri"/>
                          <a:ea typeface="Calibri"/>
                          <a:cs typeface="Calibri"/>
                          <a:sym typeface="Calibri"/>
                        </a:rPr>
                        <a:t>Increase student knowledge in numbers and operations domain</a:t>
                      </a:r>
                    </a:p>
                    <a:p>
                      <a:pPr>
                        <a:spcBef>
                          <a:spcPts val="600"/>
                        </a:spcBef>
                        <a:buClr>
                          <a:srgbClr val="000000"/>
                        </a:buClr>
                        <a:buSzPts val="1000"/>
                      </a:pPr>
                      <a:r>
                        <a:rPr lang="en-US" sz="1600" b="1" dirty="0">
                          <a:latin typeface="Calibri"/>
                          <a:ea typeface="Calibri"/>
                          <a:cs typeface="Calibri"/>
                          <a:sym typeface="Calibri"/>
                        </a:rPr>
                        <a:t> Increase student multiplication skills </a:t>
                      </a: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lang="en-US" sz="1600" b="1" dirty="0">
                          <a:latin typeface="Calibri"/>
                          <a:ea typeface="Calibri"/>
                          <a:cs typeface="Calibri"/>
                          <a:sym typeface="Calibri"/>
                        </a:rPr>
                        <a:t>Increasing Teacher knowledge of Standards</a:t>
                      </a:r>
                      <a:r>
                        <a:rPr lang="en-US" sz="1600" b="1" dirty="0">
                          <a:solidFill>
                            <a:srgbClr val="000000"/>
                          </a:solidFill>
                          <a:latin typeface="Calibri"/>
                          <a:ea typeface="Calibri"/>
                          <a:cs typeface="Calibri"/>
                          <a:sym typeface="Calibri"/>
                        </a:rPr>
                        <a:t> </a:t>
                      </a:r>
                      <a:endParaRPr lang="en-US" sz="1600" b="1" dirty="0">
                        <a:solidFill>
                          <a:srgbClr val="000000"/>
                        </a:solidFill>
                        <a:latin typeface="+mn-lt"/>
                        <a:ea typeface="Arial"/>
                        <a:cs typeface="Arial"/>
                        <a:sym typeface="Arial"/>
                      </a:endParaRPr>
                    </a:p>
                    <a:p>
                      <a:pPr>
                        <a:spcBef>
                          <a:spcPts val="600"/>
                        </a:spcBef>
                        <a:buClr>
                          <a:srgbClr val="000000"/>
                        </a:buClr>
                        <a:buSzPts val="1000"/>
                      </a:pPr>
                      <a:endParaRPr lang="en-US" sz="1600" b="1" dirty="0">
                        <a:latin typeface="Calibri"/>
                        <a:ea typeface="Calibri"/>
                        <a:cs typeface="Calibri"/>
                        <a:sym typeface="Calibri"/>
                      </a:endParaRPr>
                    </a:p>
                    <a:p>
                      <a:pPr algn="ctr"/>
                      <a:endParaRPr lang="en-US" sz="1750" dirty="0"/>
                    </a:p>
                  </a:txBody>
                  <a:tcPr/>
                </a:tc>
                <a:tc>
                  <a:txBody>
                    <a:bodyPr/>
                    <a:lstStyle/>
                    <a:p>
                      <a:pPr algn="ctr"/>
                      <a:r>
                        <a:rPr lang="en-US" sz="1400" kern="1200" dirty="0">
                          <a:solidFill>
                            <a:schemeClr val="dk1"/>
                          </a:solidFill>
                          <a:effectLst/>
                          <a:latin typeface="+mn-lt"/>
                          <a:ea typeface="+mn-ea"/>
                          <a:cs typeface="+mn-cs"/>
                        </a:rPr>
                        <a:t>Teachers need to internalize new Math standards in efforts to increase student achievement</a:t>
                      </a:r>
                    </a:p>
                    <a:p>
                      <a:pPr algn="ctr"/>
                      <a:r>
                        <a:rPr lang="en-US" sz="1400" kern="1200" dirty="0">
                          <a:solidFill>
                            <a:schemeClr val="dk1"/>
                          </a:solidFill>
                          <a:effectLst/>
                          <a:latin typeface="+mn-lt"/>
                          <a:ea typeface="+mn-ea"/>
                          <a:cs typeface="+mn-cs"/>
                        </a:rPr>
                        <a:t>Need for more support of implementation of new Math standards</a:t>
                      </a:r>
                    </a:p>
                  </a:txBody>
                  <a:tcPr/>
                </a:tc>
                <a:extLst>
                  <a:ext uri="{0D108BD9-81ED-4DB2-BD59-A6C34878D82A}">
                    <a16:rowId xmlns:a16="http://schemas.microsoft.com/office/drawing/2014/main" val="10002"/>
                  </a:ext>
                </a:extLst>
              </a:tr>
              <a:tr h="2115244">
                <a:tc>
                  <a:txBody>
                    <a:bodyPr/>
                    <a:lstStyle/>
                    <a:p>
                      <a:pPr algn="ctr"/>
                      <a:r>
                        <a:rPr lang="en-US" sz="1400" b="1" dirty="0">
                          <a:solidFill>
                            <a:srgbClr val="000000"/>
                          </a:solidFill>
                          <a:latin typeface="Calibri"/>
                          <a:ea typeface="Calibri"/>
                          <a:cs typeface="Calibri"/>
                          <a:sym typeface="Calibri"/>
                        </a:rPr>
                        <a:t>Increase student attendance and decrease suspension rate </a:t>
                      </a:r>
                    </a:p>
                    <a:p>
                      <a:pPr marL="0" indent="0">
                        <a:spcBef>
                          <a:spcPts val="600"/>
                        </a:spcBef>
                        <a:buClr>
                          <a:srgbClr val="000000"/>
                        </a:buClr>
                        <a:buSzPts val="1000"/>
                        <a:buNone/>
                      </a:pPr>
                      <a:r>
                        <a:rPr lang="en-US" sz="1400" b="1" dirty="0">
                          <a:solidFill>
                            <a:srgbClr val="000000"/>
                          </a:solidFill>
                          <a:latin typeface="Calibri"/>
                          <a:ea typeface="Calibri"/>
                          <a:cs typeface="Calibri"/>
                          <a:sym typeface="Calibri"/>
                        </a:rPr>
                        <a:t>Increase Teacher knowledge of IB Program</a:t>
                      </a:r>
                    </a:p>
                    <a:p>
                      <a:pPr>
                        <a:buClr>
                          <a:srgbClr val="000000"/>
                        </a:buClr>
                        <a:buSzPts val="1000"/>
                      </a:pPr>
                      <a:r>
                        <a:rPr lang="en-US" sz="1400" b="1" dirty="0">
                          <a:solidFill>
                            <a:srgbClr val="000000"/>
                          </a:solidFill>
                          <a:latin typeface="Calibri"/>
                          <a:ea typeface="Calibri"/>
                          <a:cs typeface="Calibri"/>
                          <a:sym typeface="Calibri"/>
                        </a:rPr>
                        <a:t>Improve stakeholder knowledge of school data and how to assist</a:t>
                      </a:r>
                      <a:endParaRPr lang="en-US" sz="1400" b="1" dirty="0">
                        <a:solidFill>
                          <a:srgbClr val="000000"/>
                        </a:solidFill>
                        <a:latin typeface="+mn-lt"/>
                        <a:ea typeface="Arial"/>
                        <a:cs typeface="Arial"/>
                        <a:sym typeface="Arial"/>
                      </a:endParaRPr>
                    </a:p>
                    <a:p>
                      <a:pPr>
                        <a:spcBef>
                          <a:spcPts val="600"/>
                        </a:spcBef>
                        <a:buClr>
                          <a:srgbClr val="000000"/>
                        </a:buClr>
                        <a:buSzPts val="1000"/>
                      </a:pPr>
                      <a:r>
                        <a:rPr lang="en-US" sz="1400" b="1" dirty="0">
                          <a:solidFill>
                            <a:srgbClr val="000000"/>
                          </a:solidFill>
                          <a:latin typeface="Calibri"/>
                          <a:ea typeface="Calibri"/>
                          <a:cs typeface="Calibri"/>
                          <a:sym typeface="Calibri"/>
                        </a:rPr>
                        <a:t> Provide support to students and stakeholders in need</a:t>
                      </a:r>
                    </a:p>
                    <a:p>
                      <a:pPr algn="ctr"/>
                      <a:endParaRPr lang="en-US" sz="1750" dirty="0"/>
                    </a:p>
                  </a:txBody>
                  <a:tcPr/>
                </a:tc>
                <a:tc>
                  <a:txBody>
                    <a:bodyPr/>
                    <a:lstStyle/>
                    <a:p>
                      <a:pPr algn="ctr"/>
                      <a:r>
                        <a:rPr lang="en-US" sz="1200" kern="1200" dirty="0">
                          <a:solidFill>
                            <a:schemeClr val="dk1"/>
                          </a:solidFill>
                          <a:effectLst/>
                          <a:latin typeface="+mn-lt"/>
                          <a:ea typeface="+mn-ea"/>
                          <a:cs typeface="+mn-cs"/>
                        </a:rPr>
                        <a:t>Parents need to partner with the school to assist the scholars with assignments and to attend school regularly</a:t>
                      </a:r>
                    </a:p>
                    <a:p>
                      <a:pPr algn="ctr"/>
                      <a:endParaRPr lang="en-US" sz="1200" kern="1200" dirty="0">
                        <a:solidFill>
                          <a:schemeClr val="dk1"/>
                        </a:solidFill>
                        <a:effectLst/>
                        <a:latin typeface="+mn-lt"/>
                        <a:ea typeface="+mn-ea"/>
                        <a:cs typeface="+mn-cs"/>
                      </a:endParaRPr>
                    </a:p>
                    <a:p>
                      <a:pPr algn="ctr"/>
                      <a:r>
                        <a:rPr lang="en-US" sz="1200" kern="1200" dirty="0">
                          <a:solidFill>
                            <a:schemeClr val="dk1"/>
                          </a:solidFill>
                          <a:effectLst/>
                          <a:latin typeface="+mn-lt"/>
                          <a:ea typeface="+mn-ea"/>
                          <a:cs typeface="+mn-cs"/>
                        </a:rPr>
                        <a:t>Parent participation has dropped over time due to unknown causes </a:t>
                      </a:r>
                      <a:endParaRPr lang="en-US" sz="1200" dirty="0"/>
                    </a:p>
                  </a:txBody>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AEA22536-0713-83F3-8A46-71D87B30F3A6}"/>
              </a:ext>
            </a:extLst>
          </p:cNvPr>
          <p:cNvSpPr>
            <a:spLocks noGrp="1"/>
          </p:cNvSpPr>
          <p:nvPr>
            <p:ph type="sldNum" sz="quarter" idx="11"/>
          </p:nvPr>
        </p:nvSpPr>
        <p:spPr/>
        <p:txBody>
          <a:bodyPr/>
          <a:lstStyle/>
          <a:p>
            <a:fld id="{B5CEABB6-07DC-46E8-9B57-56EC44A396E5}" type="slidenum">
              <a:rPr lang="en-US" smtClean="0"/>
              <a:pPr/>
              <a:t>10</a:t>
            </a:fld>
            <a:endParaRPr lang="en-US"/>
          </a:p>
        </p:txBody>
      </p:sp>
      <p:sp>
        <p:nvSpPr>
          <p:cNvPr id="4" name="Footer Placeholder 6">
            <a:extLst>
              <a:ext uri="{FF2B5EF4-FFF2-40B4-BE49-F238E27FC236}">
                <a16:creationId xmlns:a16="http://schemas.microsoft.com/office/drawing/2014/main" id="{7A90A95A-0918-14FB-D22D-DE25A8D30AF9}"/>
              </a:ext>
            </a:extLst>
          </p:cNvPr>
          <p:cNvSpPr>
            <a:spLocks noGrp="1"/>
          </p:cNvSpPr>
          <p:nvPr>
            <p:ph type="ftr" sz="quarter" idx="3"/>
          </p:nvPr>
        </p:nvSpPr>
        <p:spPr>
          <a:xfrm>
            <a:off x="9866811" y="6447517"/>
            <a:ext cx="194566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FY26 Budget Allocation</a:t>
            </a:r>
          </a:p>
        </p:txBody>
      </p:sp>
    </p:spTree>
    <p:extLst>
      <p:ext uri="{BB962C8B-B14F-4D97-AF65-F5344CB8AC3E}">
        <p14:creationId xmlns:p14="http://schemas.microsoft.com/office/powerpoint/2010/main" val="82188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09F2-CEAC-A0DF-22E9-9DE948036DD3}"/>
              </a:ext>
            </a:extLst>
          </p:cNvPr>
          <p:cNvSpPr>
            <a:spLocks noGrp="1"/>
          </p:cNvSpPr>
          <p:nvPr>
            <p:ph type="title"/>
          </p:nvPr>
        </p:nvSpPr>
        <p:spPr>
          <a:xfrm>
            <a:off x="121850" y="133096"/>
            <a:ext cx="9645035" cy="1828800"/>
          </a:xfrm>
        </p:spPr>
        <p:txBody>
          <a:bodyPr/>
          <a:lstStyle/>
          <a:p>
            <a:r>
              <a:rPr lang="en-US" sz="3800"/>
              <a:t>Review of FY26 Signature and Turnaround Program Funding Process</a:t>
            </a:r>
            <a:r>
              <a:rPr lang="en-US"/>
              <a:t> </a:t>
            </a:r>
          </a:p>
        </p:txBody>
      </p:sp>
      <p:graphicFrame>
        <p:nvGraphicFramePr>
          <p:cNvPr id="12" name="TextBox 3">
            <a:extLst>
              <a:ext uri="{FF2B5EF4-FFF2-40B4-BE49-F238E27FC236}">
                <a16:creationId xmlns:a16="http://schemas.microsoft.com/office/drawing/2014/main" id="{4FDD801E-302D-6A53-D7F5-0F7597EA8560}"/>
              </a:ext>
            </a:extLst>
          </p:cNvPr>
          <p:cNvGraphicFramePr/>
          <p:nvPr/>
        </p:nvGraphicFramePr>
        <p:xfrm>
          <a:off x="597566" y="1710021"/>
          <a:ext cx="10414647" cy="5484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6C54D0C-7EDE-90E1-BB3D-0A32E1D8C5DD}"/>
              </a:ext>
            </a:extLst>
          </p:cNvPr>
          <p:cNvSpPr>
            <a:spLocks noGrp="1"/>
          </p:cNvSpPr>
          <p:nvPr>
            <p:ph type="sldNum" sz="quarter" idx="11"/>
          </p:nvPr>
        </p:nvSpPr>
        <p:spPr/>
        <p:txBody>
          <a:bodyPr/>
          <a:lstStyle/>
          <a:p>
            <a:fld id="{B5CEABB6-07DC-46E8-9B57-56EC44A396E5}" type="slidenum">
              <a:rPr lang="en-US" smtClean="0"/>
              <a:pPr/>
              <a:t>11</a:t>
            </a:fld>
            <a:endParaRPr lang="en-US"/>
          </a:p>
        </p:txBody>
      </p:sp>
    </p:spTree>
    <p:extLst>
      <p:ext uri="{BB962C8B-B14F-4D97-AF65-F5344CB8AC3E}">
        <p14:creationId xmlns:p14="http://schemas.microsoft.com/office/powerpoint/2010/main" val="77912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C1E-7CAE-D2A8-6DFA-DA16B6DAD318}"/>
              </a:ext>
            </a:extLst>
          </p:cNvPr>
          <p:cNvSpPr>
            <a:spLocks noGrp="1"/>
          </p:cNvSpPr>
          <p:nvPr>
            <p:ph type="title"/>
          </p:nvPr>
        </p:nvSpPr>
        <p:spPr>
          <a:xfrm>
            <a:off x="2757216" y="2509387"/>
            <a:ext cx="6400800" cy="1828800"/>
          </a:xfrm>
        </p:spPr>
        <p:txBody>
          <a:bodyPr/>
          <a:lstStyle/>
          <a:p>
            <a:r>
              <a:rPr lang="en-US"/>
              <a:t>Overview of Approved Signature Program Funds</a:t>
            </a:r>
          </a:p>
        </p:txBody>
      </p:sp>
      <p:sp>
        <p:nvSpPr>
          <p:cNvPr id="5" name="Slide Number Placeholder 4">
            <a:extLst>
              <a:ext uri="{FF2B5EF4-FFF2-40B4-BE49-F238E27FC236}">
                <a16:creationId xmlns:a16="http://schemas.microsoft.com/office/drawing/2014/main" id="{27005B9E-E831-BFCB-D907-9764A1C9E43F}"/>
              </a:ext>
            </a:extLst>
          </p:cNvPr>
          <p:cNvSpPr>
            <a:spLocks noGrp="1"/>
          </p:cNvSpPr>
          <p:nvPr>
            <p:ph type="sldNum" sz="quarter" idx="11"/>
          </p:nvPr>
        </p:nvSpPr>
        <p:spPr/>
        <p:txBody>
          <a:bodyPr/>
          <a:lstStyle/>
          <a:p>
            <a:fld id="{B5CEABB6-07DC-46E8-9B57-56EC44A396E5}" type="slidenum">
              <a:rPr lang="en-US" smtClean="0"/>
              <a:pPr/>
              <a:t>12</a:t>
            </a:fld>
            <a:endParaRPr lang="en-US"/>
          </a:p>
        </p:txBody>
      </p:sp>
    </p:spTree>
    <p:extLst>
      <p:ext uri="{BB962C8B-B14F-4D97-AF65-F5344CB8AC3E}">
        <p14:creationId xmlns:p14="http://schemas.microsoft.com/office/powerpoint/2010/main" val="126430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1E6E-EA03-D6AF-B08C-676A60191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E0E62-076A-5C49-1073-8C3EF38D64D4}"/>
              </a:ext>
            </a:extLst>
          </p:cNvPr>
          <p:cNvSpPr>
            <a:spLocks noGrp="1"/>
          </p:cNvSpPr>
          <p:nvPr>
            <p:ph type="title"/>
          </p:nvPr>
        </p:nvSpPr>
        <p:spPr>
          <a:xfrm>
            <a:off x="3279228" y="84813"/>
            <a:ext cx="8765627" cy="1036143"/>
          </a:xfrm>
        </p:spPr>
        <p:txBody>
          <a:bodyPr anchor="ctr">
            <a:noAutofit/>
          </a:bodyPr>
          <a:lstStyle/>
          <a:p>
            <a:pPr algn="ctr"/>
            <a:r>
              <a:rPr lang="en-US" sz="3600" b="1">
                <a:latin typeface="Calibri"/>
                <a:ea typeface="Calibri"/>
                <a:cs typeface="Calibri"/>
              </a:rPr>
              <a:t>Signature program funds</a:t>
            </a:r>
            <a:br>
              <a:rPr lang="en-US" sz="3600" b="1">
                <a:latin typeface="Calibri"/>
                <a:ea typeface="Calibri"/>
                <a:cs typeface="Calibri"/>
              </a:rPr>
            </a:br>
            <a:r>
              <a:rPr lang="en-US" sz="3600" b="1">
                <a:latin typeface="Calibri"/>
                <a:ea typeface="Calibri"/>
                <a:cs typeface="Calibri"/>
              </a:rPr>
              <a:t>requested vs. approved</a:t>
            </a:r>
            <a:endParaRPr lang="en-US" sz="3600" b="1">
              <a:latin typeface="Calibri" panose="020F0502020204030204" pitchFamily="34" charset="0"/>
              <a:ea typeface="Calibri"/>
              <a:cs typeface="Calibri" panose="020F0502020204030204" pitchFamily="34" charset="0"/>
            </a:endParaRPr>
          </a:p>
        </p:txBody>
      </p:sp>
      <p:sp>
        <p:nvSpPr>
          <p:cNvPr id="3" name="Slide Number Placeholder 2">
            <a:extLst>
              <a:ext uri="{FF2B5EF4-FFF2-40B4-BE49-F238E27FC236}">
                <a16:creationId xmlns:a16="http://schemas.microsoft.com/office/drawing/2014/main" id="{F243CBD7-473E-23F2-AE74-1D7A84BF21BD}"/>
              </a:ext>
            </a:extLst>
          </p:cNvPr>
          <p:cNvSpPr>
            <a:spLocks noGrp="1"/>
          </p:cNvSpPr>
          <p:nvPr>
            <p:ph type="sldNum" sz="quarter" idx="12"/>
          </p:nvPr>
        </p:nvSpPr>
        <p:spPr/>
        <p:txBody>
          <a:bodyPr/>
          <a:lstStyle/>
          <a:p>
            <a:fld id="{A49DFD55-3C28-40EF-9E31-A92D2E4017FF}" type="slidenum">
              <a:rPr lang="en-US" smtClean="0"/>
              <a:pPr/>
              <a:t>13</a:t>
            </a:fld>
            <a:endParaRPr lang="en-US"/>
          </a:p>
        </p:txBody>
      </p:sp>
      <p:sp>
        <p:nvSpPr>
          <p:cNvPr id="7" name="Rectangle 6">
            <a:extLst>
              <a:ext uri="{FF2B5EF4-FFF2-40B4-BE49-F238E27FC236}">
                <a16:creationId xmlns:a16="http://schemas.microsoft.com/office/drawing/2014/main" id="{E4D3FEE1-F4BB-B8B4-DFFE-055285C0C52A}"/>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graphicFrame>
        <p:nvGraphicFramePr>
          <p:cNvPr id="5" name="Table 4">
            <a:extLst>
              <a:ext uri="{FF2B5EF4-FFF2-40B4-BE49-F238E27FC236}">
                <a16:creationId xmlns:a16="http://schemas.microsoft.com/office/drawing/2014/main" id="{2DBF1023-E0F9-AF03-84FF-CA9E6B59C804}"/>
              </a:ext>
            </a:extLst>
          </p:cNvPr>
          <p:cNvGraphicFramePr>
            <a:graphicFrameLocks noGrp="1"/>
          </p:cNvGraphicFramePr>
          <p:nvPr>
            <p:extLst>
              <p:ext uri="{D42A27DB-BD31-4B8C-83A1-F6EECF244321}">
                <p14:modId xmlns:p14="http://schemas.microsoft.com/office/powerpoint/2010/main" val="3210150716"/>
              </p:ext>
            </p:extLst>
          </p:nvPr>
        </p:nvGraphicFramePr>
        <p:xfrm>
          <a:off x="4001495" y="4040337"/>
          <a:ext cx="7781268" cy="219456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pPr lvl="0" algn="l">
                        <a:lnSpc>
                          <a:spcPct val="100000"/>
                        </a:lnSpc>
                        <a:spcBef>
                          <a:spcPts val="0"/>
                        </a:spcBef>
                        <a:spcAft>
                          <a:spcPts val="0"/>
                        </a:spcAft>
                        <a:buNone/>
                      </a:pPr>
                      <a:r>
                        <a:rPr lang="en-US" sz="2400" b="0" i="0" u="none" strike="noStrike" noProof="0">
                          <a:solidFill>
                            <a:schemeClr val="tx1"/>
                          </a:solidFill>
                          <a:latin typeface="Tenorite"/>
                        </a:rPr>
                        <a:t> </a:t>
                      </a:r>
                      <a:r>
                        <a:rPr lang="en-US" sz="2400" b="1" i="0" u="sng" strike="noStrike" noProof="0">
                          <a:solidFill>
                            <a:schemeClr val="tx1"/>
                          </a:solidFill>
                          <a:latin typeface="Tenorite"/>
                        </a:rPr>
                        <a:t>APPROVED</a:t>
                      </a:r>
                      <a:r>
                        <a:rPr lang="en-US" sz="2400" b="0" i="0" u="none" strike="noStrike" noProof="0">
                          <a:solidFill>
                            <a:schemeClr val="tx1"/>
                          </a:solidFill>
                          <a:latin typeface="Tenorite"/>
                        </a:rPr>
                        <a:t> Signature Program Funds: $XXXXX</a:t>
                      </a:r>
                      <a:endParaRPr lang="en-US" sz="2400" b="1" i="0" u="sng" strike="noStrike" noProof="0">
                        <a:solidFill>
                          <a:schemeClr val="tx1"/>
                        </a:solidFill>
                        <a:latin typeface="Tenorite"/>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r>
                        <a:rPr lang="en-US" sz="1800" kern="1200" dirty="0">
                          <a:solidFill>
                            <a:schemeClr val="dk1"/>
                          </a:solidFill>
                          <a:effectLst/>
                          <a:latin typeface="+mn-lt"/>
                          <a:ea typeface="+mn-ea"/>
                          <a:cs typeface="+mn-cs"/>
                        </a:rPr>
                        <a:t>•              1.0 FTE at the instructional coach average salary</a:t>
                      </a:r>
                    </a:p>
                    <a:p>
                      <a:r>
                        <a:rPr lang="en-US" sz="1800" kern="1200" dirty="0">
                          <a:solidFill>
                            <a:schemeClr val="dk1"/>
                          </a:solidFill>
                          <a:effectLst/>
                          <a:latin typeface="+mn-lt"/>
                          <a:ea typeface="+mn-ea"/>
                          <a:cs typeface="+mn-cs"/>
                        </a:rPr>
                        <a:t>•              Required supplement fees ($5,000-$49,500 depending on software, dues, and agency visits)</a:t>
                      </a:r>
                    </a:p>
                    <a:p>
                      <a:r>
                        <a:rPr lang="en-US" sz="1800" kern="1200" dirty="0">
                          <a:solidFill>
                            <a:schemeClr val="dk1"/>
                          </a:solidFill>
                          <a:effectLst/>
                          <a:latin typeface="+mn-lt"/>
                          <a:ea typeface="+mn-ea"/>
                          <a:cs typeface="+mn-cs"/>
                        </a:rPr>
                        <a:t>•              And $100 per pupil to support your flexible requests, materials and supplies, etc.</a:t>
                      </a:r>
                    </a:p>
                    <a:p>
                      <a:pPr lvl="0">
                        <a:buNone/>
                      </a:pPr>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graphicFrame>
        <p:nvGraphicFramePr>
          <p:cNvPr id="6" name="Table 5">
            <a:extLst>
              <a:ext uri="{FF2B5EF4-FFF2-40B4-BE49-F238E27FC236}">
                <a16:creationId xmlns:a16="http://schemas.microsoft.com/office/drawing/2014/main" id="{C554AFAB-AE82-2572-0E76-4F69AF1323B2}"/>
              </a:ext>
            </a:extLst>
          </p:cNvPr>
          <p:cNvGraphicFramePr>
            <a:graphicFrameLocks noGrp="1"/>
          </p:cNvGraphicFramePr>
          <p:nvPr>
            <p:extLst>
              <p:ext uri="{D42A27DB-BD31-4B8C-83A1-F6EECF244321}">
                <p14:modId xmlns:p14="http://schemas.microsoft.com/office/powerpoint/2010/main" val="1516093202"/>
              </p:ext>
            </p:extLst>
          </p:nvPr>
        </p:nvGraphicFramePr>
        <p:xfrm>
          <a:off x="4001495" y="1454155"/>
          <a:ext cx="7781268" cy="192024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r>
                        <a:rPr lang="en-US" sz="2400" b="0" dirty="0">
                          <a:solidFill>
                            <a:schemeClr val="tx1"/>
                          </a:solidFill>
                        </a:rPr>
                        <a:t> </a:t>
                      </a:r>
                      <a:r>
                        <a:rPr lang="en-US" sz="2400" b="1" i="0" u="sng" strike="noStrike" noProof="0" dirty="0">
                          <a:solidFill>
                            <a:schemeClr val="tx1"/>
                          </a:solidFill>
                          <a:latin typeface="Tenorite"/>
                        </a:rPr>
                        <a:t>Requested </a:t>
                      </a:r>
                      <a:r>
                        <a:rPr lang="en-US" sz="2400" b="0" dirty="0">
                          <a:solidFill>
                            <a:schemeClr val="tx1"/>
                          </a:solidFill>
                        </a:rPr>
                        <a:t>Signature Program Funds: $515378</a:t>
                      </a:r>
                      <a:endParaRPr lang="en-US" sz="2400" b="1" u="sng"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123371214"/>
                  </a:ext>
                </a:extLst>
              </a:tr>
              <a:tr h="370840">
                <a:tc>
                  <a:txBody>
                    <a:bodyPr/>
                    <a:lstStyle/>
                    <a:p>
                      <a:pPr marL="285750" lvl="0" indent="-285750">
                        <a:buFont typeface="Calibri"/>
                        <a:buChar char="-"/>
                      </a:pPr>
                      <a:r>
                        <a:rPr lang="en-US" b="1" i="0" dirty="0">
                          <a:solidFill>
                            <a:srgbClr val="FF0000"/>
                          </a:solidFill>
                        </a:rPr>
                        <a:t>Signature Program Coach</a:t>
                      </a:r>
                    </a:p>
                    <a:p>
                      <a:pPr marL="285750" lvl="0" indent="-285750">
                        <a:buFont typeface="Calibri"/>
                        <a:buChar char="-"/>
                      </a:pPr>
                      <a:r>
                        <a:rPr lang="en-US" b="1" i="0" dirty="0">
                          <a:solidFill>
                            <a:srgbClr val="FF0000"/>
                          </a:solidFill>
                        </a:rPr>
                        <a:t>Signature Program Support Specialist</a:t>
                      </a:r>
                    </a:p>
                    <a:p>
                      <a:pPr marL="285750" lvl="0" indent="-285750">
                        <a:buFont typeface="Calibri"/>
                        <a:buChar char="-"/>
                      </a:pPr>
                      <a:r>
                        <a:rPr lang="en-US" b="1" i="0" dirty="0">
                          <a:solidFill>
                            <a:srgbClr val="FF0000"/>
                          </a:solidFill>
                        </a:rPr>
                        <a:t>Signature Program Band Teacher</a:t>
                      </a:r>
                    </a:p>
                    <a:p>
                      <a:pPr marL="285750" lvl="0" indent="-285750">
                        <a:buFont typeface="Calibri"/>
                        <a:buChar char="-"/>
                      </a:pPr>
                      <a:r>
                        <a:rPr lang="en-US" b="1" i="0" dirty="0">
                          <a:solidFill>
                            <a:srgbClr val="FF0000"/>
                          </a:solidFill>
                        </a:rPr>
                        <a:t>-Signature Program World Language Teacher</a:t>
                      </a:r>
                    </a:p>
                    <a:p>
                      <a:pPr marL="285750" lvl="0" indent="-285750">
                        <a:buFont typeface="Calibri"/>
                        <a:buChar char="-"/>
                      </a:pPr>
                      <a:r>
                        <a:rPr lang="en-US" b="1" i="0" dirty="0">
                          <a:solidFill>
                            <a:srgbClr val="FF0000"/>
                          </a:solidFill>
                        </a:rPr>
                        <a:t>Signature Programming Dues, Supplies/Resources</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479961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DCEF-43E8-794D-E98A-BBDA1470223B}"/>
              </a:ext>
            </a:extLst>
          </p:cNvPr>
          <p:cNvSpPr>
            <a:spLocks noGrp="1"/>
          </p:cNvSpPr>
          <p:nvPr>
            <p:ph type="title"/>
          </p:nvPr>
        </p:nvSpPr>
        <p:spPr>
          <a:xfrm>
            <a:off x="2566555" y="2367942"/>
            <a:ext cx="7058890" cy="1828800"/>
          </a:xfrm>
        </p:spPr>
        <p:txBody>
          <a:bodyPr/>
          <a:lstStyle/>
          <a:p>
            <a:r>
              <a:rPr lang="en-US" b="1" dirty="0">
                <a:solidFill>
                  <a:srgbClr val="FF0000"/>
                </a:solidFill>
              </a:rPr>
              <a:t>West Manor Elementary</a:t>
            </a:r>
            <a:br>
              <a:rPr lang="en-US" b="1" dirty="0">
                <a:solidFill>
                  <a:srgbClr val="FF0000"/>
                </a:solidFill>
              </a:rPr>
            </a:br>
            <a:r>
              <a:rPr lang="en-US" dirty="0"/>
              <a:t>FY26 Summary of Proposed Staffing AND Non-Staffing</a:t>
            </a:r>
          </a:p>
        </p:txBody>
      </p:sp>
      <p:sp>
        <p:nvSpPr>
          <p:cNvPr id="3" name="Content Placeholder 2">
            <a:extLst>
              <a:ext uri="{FF2B5EF4-FFF2-40B4-BE49-F238E27FC236}">
                <a16:creationId xmlns:a16="http://schemas.microsoft.com/office/drawing/2014/main" id="{8773B76F-3451-0552-4063-2523F355B0BF}"/>
              </a:ext>
            </a:extLst>
          </p:cNvPr>
          <p:cNvSpPr>
            <a:spLocks noGrp="1"/>
          </p:cNvSpPr>
          <p:nvPr>
            <p:ph sz="quarter" idx="26"/>
          </p:nvPr>
        </p:nvSpPr>
        <p:spPr>
          <a:xfrm>
            <a:off x="1457730" y="3090141"/>
            <a:ext cx="6400800" cy="3048000"/>
          </a:xfrm>
        </p:spPr>
        <p:txBody>
          <a:bodyPr vert="horz" lIns="0" tIns="0" rIns="0" bIns="0" rtlCol="0" anchor="t">
            <a:normAutofit/>
          </a:bodyPr>
          <a:lstStyle/>
          <a:p>
            <a:r>
              <a:rPr lang="en-US"/>
              <a:t>-</a:t>
            </a:r>
          </a:p>
        </p:txBody>
      </p:sp>
      <p:sp>
        <p:nvSpPr>
          <p:cNvPr id="5" name="Slide Number Placeholder 4">
            <a:extLst>
              <a:ext uri="{FF2B5EF4-FFF2-40B4-BE49-F238E27FC236}">
                <a16:creationId xmlns:a16="http://schemas.microsoft.com/office/drawing/2014/main" id="{5526FB72-12C1-A588-9277-25A8B3A11309}"/>
              </a:ext>
            </a:extLst>
          </p:cNvPr>
          <p:cNvSpPr>
            <a:spLocks noGrp="1"/>
          </p:cNvSpPr>
          <p:nvPr>
            <p:ph type="sldNum" sz="quarter" idx="11"/>
          </p:nvPr>
        </p:nvSpPr>
        <p:spPr/>
        <p:txBody>
          <a:bodyPr/>
          <a:lstStyle/>
          <a:p>
            <a:fld id="{B5CEABB6-07DC-46E8-9B57-56EC44A396E5}" type="slidenum">
              <a:rPr lang="en-US" smtClean="0"/>
              <a:pPr/>
              <a:t>14</a:t>
            </a:fld>
            <a:endParaRPr lang="en-US"/>
          </a:p>
        </p:txBody>
      </p:sp>
    </p:spTree>
    <p:extLst>
      <p:ext uri="{BB962C8B-B14F-4D97-AF65-F5344CB8AC3E}">
        <p14:creationId xmlns:p14="http://schemas.microsoft.com/office/powerpoint/2010/main" val="1638162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5871E-88AF-DF10-1311-98C617AA3EB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AD3CC83-1DB2-2358-C22B-45B1EAA3492C}"/>
              </a:ext>
            </a:extLst>
          </p:cNvPr>
          <p:cNvSpPr>
            <a:spLocks noGrp="1"/>
          </p:cNvSpPr>
          <p:nvPr>
            <p:ph type="title"/>
          </p:nvPr>
        </p:nvSpPr>
        <p:spPr>
          <a:xfrm>
            <a:off x="736896" y="121620"/>
            <a:ext cx="10718207" cy="600540"/>
          </a:xfrm>
        </p:spPr>
        <p:txBody>
          <a:bodyPr/>
          <a:lstStyle/>
          <a:p>
            <a:pPr algn="ctr"/>
            <a:r>
              <a:rPr lang="en-US"/>
              <a:t>Summary Tab Overview</a:t>
            </a:r>
          </a:p>
        </p:txBody>
      </p:sp>
      <p:sp>
        <p:nvSpPr>
          <p:cNvPr id="15" name="TextBox 14">
            <a:extLst>
              <a:ext uri="{FF2B5EF4-FFF2-40B4-BE49-F238E27FC236}">
                <a16:creationId xmlns:a16="http://schemas.microsoft.com/office/drawing/2014/main" id="{B58CB94A-AF9E-F58D-C669-0A3BDF4BF643}"/>
              </a:ext>
            </a:extLst>
          </p:cNvPr>
          <p:cNvSpPr txBox="1"/>
          <p:nvPr/>
        </p:nvSpPr>
        <p:spPr>
          <a:xfrm>
            <a:off x="7542530" y="901606"/>
            <a:ext cx="4381421" cy="5524589"/>
          </a:xfrm>
          <a:prstGeom prst="rect">
            <a:avLst/>
          </a:prstGeom>
          <a:noFill/>
        </p:spPr>
        <p:txBody>
          <a:bodyPr wrap="square" lIns="91440" tIns="45720" rIns="91440" bIns="45720" rtlCol="0" anchor="t">
            <a:spAutoFit/>
          </a:bodyPr>
          <a:lstStyle/>
          <a:p>
            <a:pPr>
              <a:spcAft>
                <a:spcPts val="600"/>
              </a:spcAft>
            </a:pPr>
            <a:r>
              <a:rPr lang="en-US" sz="1700"/>
              <a:t>The Summary Tab provides a summary of the staff in our school. The columns show how many positions are:</a:t>
            </a:r>
          </a:p>
          <a:p>
            <a:pPr marL="285750" indent="-285750">
              <a:spcAft>
                <a:spcPts val="600"/>
              </a:spcAft>
              <a:buFont typeface="Arial" panose="020B0604020202020204" pitchFamily="34" charset="0"/>
              <a:buChar char="•"/>
            </a:pPr>
            <a:r>
              <a:rPr lang="en-US" sz="1600" b="1" u="sng">
                <a:solidFill>
                  <a:schemeClr val="accent4"/>
                </a:solidFill>
              </a:rPr>
              <a:t>Earned</a:t>
            </a:r>
            <a:r>
              <a:rPr lang="en-US" sz="1600"/>
              <a:t> – positions allocated by district departments. There is no school-level flexibility with these positions. </a:t>
            </a:r>
            <a:endParaRPr lang="en-US" sz="1600">
              <a:solidFill>
                <a:srgbClr val="000000"/>
              </a:solidFill>
            </a:endParaRPr>
          </a:p>
          <a:p>
            <a:pPr marL="285750" indent="-285750">
              <a:spcAft>
                <a:spcPts val="600"/>
              </a:spcAft>
              <a:buFont typeface="Arial" panose="020B0604020202020204" pitchFamily="34" charset="0"/>
              <a:buChar char="•"/>
            </a:pPr>
            <a:r>
              <a:rPr lang="en-US" sz="1600" b="1" u="sng">
                <a:solidFill>
                  <a:schemeClr val="accent4"/>
                </a:solidFill>
              </a:rPr>
              <a:t>Funded</a:t>
            </a:r>
            <a:r>
              <a:rPr lang="en-US" sz="1600"/>
              <a:t> – District’s recommended staffing for positions where there is school-level flexibility with staffing the position.</a:t>
            </a:r>
            <a:endParaRPr lang="en-US" sz="1600">
              <a:solidFill>
                <a:srgbClr val="000000"/>
              </a:solidFill>
            </a:endParaRPr>
          </a:p>
          <a:p>
            <a:pPr marL="285750" indent="-285750">
              <a:spcAft>
                <a:spcPts val="600"/>
              </a:spcAft>
              <a:buFont typeface="Arial" panose="020B0604020202020204" pitchFamily="34" charset="0"/>
              <a:buChar char="•"/>
            </a:pPr>
            <a:r>
              <a:rPr lang="en-US" sz="1600" b="1" u="sng">
                <a:solidFill>
                  <a:schemeClr val="accent4"/>
                </a:solidFill>
              </a:rPr>
              <a:t>Staffed</a:t>
            </a:r>
            <a:r>
              <a:rPr lang="en-US" sz="1600"/>
              <a:t> – This shows how the position is currently staffed at the school.</a:t>
            </a:r>
            <a:endParaRPr lang="en-US" sz="1600">
              <a:solidFill>
                <a:srgbClr val="000000"/>
              </a:solidFill>
              <a:cs typeface="Sabon Next LT"/>
            </a:endParaRPr>
          </a:p>
          <a:p>
            <a:pPr marL="285750" indent="-285750">
              <a:spcAft>
                <a:spcPts val="600"/>
              </a:spcAft>
              <a:buFont typeface="Arial" panose="020B0604020202020204" pitchFamily="34" charset="0"/>
              <a:buChar char="•"/>
            </a:pPr>
            <a:r>
              <a:rPr lang="en-US" sz="1600" b="1" u="sng">
                <a:solidFill>
                  <a:schemeClr val="accent4"/>
                </a:solidFill>
                <a:cs typeface="Sabon Next LT"/>
              </a:rPr>
              <a:t>Difference</a:t>
            </a:r>
            <a:r>
              <a:rPr lang="en-US" sz="1600">
                <a:cs typeface="Sabon Next LT"/>
              </a:rPr>
              <a:t>—This shows the difference between the recommendation in the Funded column and the Staffed Column.</a:t>
            </a:r>
            <a:endParaRPr lang="en-US" sz="1600">
              <a:solidFill>
                <a:srgbClr val="000000"/>
              </a:solidFill>
              <a:cs typeface="Sabon Next LT"/>
            </a:endParaRPr>
          </a:p>
          <a:p>
            <a:pPr marL="285750" indent="-285750">
              <a:spcAft>
                <a:spcPts val="600"/>
              </a:spcAft>
              <a:buFont typeface="Arial" panose="020B0604020202020204" pitchFamily="34" charset="0"/>
              <a:buChar char="•"/>
            </a:pPr>
            <a:r>
              <a:rPr lang="en-US" sz="1600" b="1" u="sng">
                <a:solidFill>
                  <a:schemeClr val="accent4"/>
                </a:solidFill>
                <a:cs typeface="Sabon Next LT"/>
              </a:rPr>
              <a:t>Comments:</a:t>
            </a:r>
            <a:r>
              <a:rPr lang="en-US" sz="1600">
                <a:cs typeface="Sabon Next LT"/>
              </a:rPr>
              <a:t> The principal must provide comments if there is a difference in what is Funded and Staffed. </a:t>
            </a:r>
            <a:r>
              <a:rPr lang="en-US" sz="1600" u="sng">
                <a:cs typeface="Sabon Next LT"/>
              </a:rPr>
              <a:t>Principals and GO Teams will discuss the rationale provided for the Comments section. </a:t>
            </a:r>
            <a:endParaRPr lang="en-US" sz="1600"/>
          </a:p>
          <a:p>
            <a:pPr marL="111125" indent="-111125">
              <a:buFont typeface="Calibri" panose="020B0604020202020204" pitchFamily="34" charset="0"/>
              <a:buChar char="-"/>
            </a:pPr>
            <a:endParaRPr lang="en-US" sz="1600">
              <a:cs typeface="Sabon Next LT"/>
            </a:endParaRPr>
          </a:p>
        </p:txBody>
      </p:sp>
      <p:sp>
        <p:nvSpPr>
          <p:cNvPr id="4" name="Slide Number Placeholder 3">
            <a:extLst>
              <a:ext uri="{FF2B5EF4-FFF2-40B4-BE49-F238E27FC236}">
                <a16:creationId xmlns:a16="http://schemas.microsoft.com/office/drawing/2014/main" id="{C8B97F77-95CB-AA67-BE1E-1957FDA53573}"/>
              </a:ext>
            </a:extLst>
          </p:cNvPr>
          <p:cNvSpPr>
            <a:spLocks noGrp="1"/>
          </p:cNvSpPr>
          <p:nvPr>
            <p:ph type="sldNum" sz="quarter" idx="11"/>
          </p:nvPr>
        </p:nvSpPr>
        <p:spPr/>
        <p:txBody>
          <a:bodyPr/>
          <a:lstStyle/>
          <a:p>
            <a:fld id="{B5CEABB6-07DC-46E8-9B57-56EC44A396E5}" type="slidenum">
              <a:rPr lang="en-US" smtClean="0"/>
              <a:pPr/>
              <a:t>15</a:t>
            </a:fld>
            <a:endParaRPr lang="en-US"/>
          </a:p>
        </p:txBody>
      </p:sp>
      <p:sp>
        <p:nvSpPr>
          <p:cNvPr id="5" name="Footer Placeholder 6">
            <a:extLst>
              <a:ext uri="{FF2B5EF4-FFF2-40B4-BE49-F238E27FC236}">
                <a16:creationId xmlns:a16="http://schemas.microsoft.com/office/drawing/2014/main" id="{3102D544-7CEA-E32B-DAED-7504552922AC}"/>
              </a:ext>
            </a:extLst>
          </p:cNvPr>
          <p:cNvSpPr>
            <a:spLocks noGrp="1"/>
          </p:cNvSpPr>
          <p:nvPr>
            <p:ph type="ftr" sz="quarter" idx="3"/>
          </p:nvPr>
        </p:nvSpPr>
        <p:spPr>
          <a:xfrm>
            <a:off x="9936480" y="6479725"/>
            <a:ext cx="194566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FY26 Budget Allocation</a:t>
            </a:r>
          </a:p>
        </p:txBody>
      </p:sp>
      <p:graphicFrame>
        <p:nvGraphicFramePr>
          <p:cNvPr id="6" name="Table 5">
            <a:extLst>
              <a:ext uri="{FF2B5EF4-FFF2-40B4-BE49-F238E27FC236}">
                <a16:creationId xmlns:a16="http://schemas.microsoft.com/office/drawing/2014/main" id="{89F0EBBC-53B6-8605-7F7D-2CD319628B0A}"/>
              </a:ext>
            </a:extLst>
          </p:cNvPr>
          <p:cNvGraphicFramePr>
            <a:graphicFrameLocks noGrp="1"/>
          </p:cNvGraphicFramePr>
          <p:nvPr/>
        </p:nvGraphicFramePr>
        <p:xfrm>
          <a:off x="268049" y="1312752"/>
          <a:ext cx="6703118" cy="4065012"/>
        </p:xfrm>
        <a:graphic>
          <a:graphicData uri="http://schemas.openxmlformats.org/drawingml/2006/table">
            <a:tbl>
              <a:tblPr/>
              <a:tblGrid>
                <a:gridCol w="1569886">
                  <a:extLst>
                    <a:ext uri="{9D8B030D-6E8A-4147-A177-3AD203B41FA5}">
                      <a16:colId xmlns:a16="http://schemas.microsoft.com/office/drawing/2014/main" val="943357455"/>
                    </a:ext>
                  </a:extLst>
                </a:gridCol>
                <a:gridCol w="1267757">
                  <a:extLst>
                    <a:ext uri="{9D8B030D-6E8A-4147-A177-3AD203B41FA5}">
                      <a16:colId xmlns:a16="http://schemas.microsoft.com/office/drawing/2014/main" val="4276211799"/>
                    </a:ext>
                  </a:extLst>
                </a:gridCol>
                <a:gridCol w="414687">
                  <a:extLst>
                    <a:ext uri="{9D8B030D-6E8A-4147-A177-3AD203B41FA5}">
                      <a16:colId xmlns:a16="http://schemas.microsoft.com/office/drawing/2014/main" val="3303968606"/>
                    </a:ext>
                  </a:extLst>
                </a:gridCol>
                <a:gridCol w="355446">
                  <a:extLst>
                    <a:ext uri="{9D8B030D-6E8A-4147-A177-3AD203B41FA5}">
                      <a16:colId xmlns:a16="http://schemas.microsoft.com/office/drawing/2014/main" val="4201190127"/>
                    </a:ext>
                  </a:extLst>
                </a:gridCol>
                <a:gridCol w="379142">
                  <a:extLst>
                    <a:ext uri="{9D8B030D-6E8A-4147-A177-3AD203B41FA5}">
                      <a16:colId xmlns:a16="http://schemas.microsoft.com/office/drawing/2014/main" val="3002597004"/>
                    </a:ext>
                  </a:extLst>
                </a:gridCol>
                <a:gridCol w="550941">
                  <a:extLst>
                    <a:ext uri="{9D8B030D-6E8A-4147-A177-3AD203B41FA5}">
                      <a16:colId xmlns:a16="http://schemas.microsoft.com/office/drawing/2014/main" val="2300706369"/>
                    </a:ext>
                  </a:extLst>
                </a:gridCol>
                <a:gridCol w="396915">
                  <a:extLst>
                    <a:ext uri="{9D8B030D-6E8A-4147-A177-3AD203B41FA5}">
                      <a16:colId xmlns:a16="http://schemas.microsoft.com/office/drawing/2014/main" val="2650157815"/>
                    </a:ext>
                  </a:extLst>
                </a:gridCol>
                <a:gridCol w="533169">
                  <a:extLst>
                    <a:ext uri="{9D8B030D-6E8A-4147-A177-3AD203B41FA5}">
                      <a16:colId xmlns:a16="http://schemas.microsoft.com/office/drawing/2014/main" val="510969423"/>
                    </a:ext>
                  </a:extLst>
                </a:gridCol>
                <a:gridCol w="546498">
                  <a:extLst>
                    <a:ext uri="{9D8B030D-6E8A-4147-A177-3AD203B41FA5}">
                      <a16:colId xmlns:a16="http://schemas.microsoft.com/office/drawing/2014/main" val="911603407"/>
                    </a:ext>
                  </a:extLst>
                </a:gridCol>
                <a:gridCol w="688677">
                  <a:extLst>
                    <a:ext uri="{9D8B030D-6E8A-4147-A177-3AD203B41FA5}">
                      <a16:colId xmlns:a16="http://schemas.microsoft.com/office/drawing/2014/main" val="2226481924"/>
                    </a:ext>
                  </a:extLst>
                </a:gridCol>
              </a:tblGrid>
              <a:tr h="213948">
                <a:tc>
                  <a:txBody>
                    <a:bodyPr/>
                    <a:lstStyle/>
                    <a:p>
                      <a:pPr algn="l" fontAlgn="b"/>
                      <a:r>
                        <a:rPr lang="en-US" sz="700" b="0" i="0" u="none" strike="noStrike">
                          <a:effectLst/>
                          <a:latin typeface="Arial" panose="020B0604020202020204" pitchFamily="34" charset="0"/>
                        </a:rPr>
                        <a:t>Teacher Kindergarten</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150120225691011</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2.00 </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2.00 </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0624941"/>
                  </a:ext>
                </a:extLst>
              </a:tr>
              <a:tr h="213948">
                <a:tc>
                  <a:txBody>
                    <a:bodyPr/>
                    <a:lstStyle/>
                    <a:p>
                      <a:pPr algn="l" fontAlgn="b"/>
                      <a:r>
                        <a:rPr lang="en-US" sz="700" b="0" i="0" u="none" strike="noStrike">
                          <a:effectLst/>
                          <a:latin typeface="Arial" panose="020B0604020202020204" pitchFamily="34" charset="0"/>
                        </a:rPr>
                        <a:t>Teacher 1st Grade</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150120525691021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1219007"/>
                  </a:ext>
                </a:extLst>
              </a:tr>
              <a:tr h="213948">
                <a:tc>
                  <a:txBody>
                    <a:bodyPr/>
                    <a:lstStyle/>
                    <a:p>
                      <a:pPr algn="l" fontAlgn="b"/>
                      <a:r>
                        <a:rPr lang="en-US" sz="700" b="0" i="0" u="none" strike="noStrike">
                          <a:effectLst/>
                          <a:latin typeface="Arial" panose="020B0604020202020204" pitchFamily="34" charset="0"/>
                        </a:rPr>
                        <a:t>Teacher 2nd Grade</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150120625691021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3.00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9437430"/>
                  </a:ext>
                </a:extLst>
              </a:tr>
              <a:tr h="213948">
                <a:tc>
                  <a:txBody>
                    <a:bodyPr/>
                    <a:lstStyle/>
                    <a:p>
                      <a:pPr algn="l" fontAlgn="b"/>
                      <a:r>
                        <a:rPr lang="en-US" sz="700" b="0" i="0" u="none" strike="noStrike">
                          <a:effectLst/>
                          <a:latin typeface="Arial" panose="020B0604020202020204" pitchFamily="34" charset="0"/>
                        </a:rPr>
                        <a:t>Teacher 3rd Grade</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150120725691021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3.00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140688"/>
                  </a:ext>
                </a:extLst>
              </a:tr>
              <a:tr h="213948">
                <a:tc>
                  <a:txBody>
                    <a:bodyPr/>
                    <a:lstStyle/>
                    <a:p>
                      <a:pPr algn="l" fontAlgn="b"/>
                      <a:r>
                        <a:rPr lang="en-US" sz="700" b="0" i="0" u="none" strike="noStrike">
                          <a:effectLst/>
                          <a:latin typeface="Arial" panose="020B0604020202020204" pitchFamily="34" charset="0"/>
                        </a:rPr>
                        <a:t>Teacher 4th Grade</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150120825691051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4575451"/>
                  </a:ext>
                </a:extLst>
              </a:tr>
              <a:tr h="213948">
                <a:tc>
                  <a:txBody>
                    <a:bodyPr/>
                    <a:lstStyle/>
                    <a:p>
                      <a:pPr algn="l" fontAlgn="b"/>
                      <a:r>
                        <a:rPr lang="en-US" sz="700" b="0" i="0" u="none" strike="noStrike">
                          <a:effectLst/>
                          <a:latin typeface="Arial" panose="020B0604020202020204" pitchFamily="34" charset="0"/>
                        </a:rPr>
                        <a:t>Teacher 5th Grade</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150120925691051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effectLst/>
                          <a:latin typeface="Arial" panose="020B0604020202020204" pitchFamily="34" charset="0"/>
                        </a:rPr>
                        <a:t> </a:t>
                      </a: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 $127,556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0385159"/>
                  </a:ext>
                </a:extLst>
              </a:tr>
              <a:tr h="213948">
                <a:tc>
                  <a:txBody>
                    <a:bodyPr/>
                    <a:lstStyle/>
                    <a:p>
                      <a:pPr algn="l" fontAlgn="b"/>
                      <a:r>
                        <a:rPr lang="en-US" sz="700" b="0" i="0" u="none" strike="noStrike">
                          <a:effectLst/>
                          <a:latin typeface="Arial" panose="020B0604020202020204" pitchFamily="34" charset="0"/>
                        </a:rPr>
                        <a:t>Teacher Stem Lab</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150120025691021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3543167"/>
                  </a:ext>
                </a:extLst>
              </a:tr>
              <a:tr h="213948">
                <a:tc>
                  <a:txBody>
                    <a:bodyPr/>
                    <a:lstStyle/>
                    <a:p>
                      <a:pPr algn="l" fontAlgn="b"/>
                      <a:r>
                        <a:rPr lang="en-US" sz="700" b="0" i="0" u="none" strike="noStrike">
                          <a:effectLst/>
                          <a:latin typeface="Arial" panose="020B0604020202020204" pitchFamily="34" charset="0"/>
                        </a:rPr>
                        <a:t>Teacher Math K-5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150124325691021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777149"/>
                  </a:ext>
                </a:extLst>
              </a:tr>
              <a:tr h="213948">
                <a:tc>
                  <a:txBody>
                    <a:bodyPr/>
                    <a:lstStyle/>
                    <a:p>
                      <a:pPr algn="l" fontAlgn="b"/>
                      <a:r>
                        <a:rPr lang="en-US" sz="700" b="0" i="0" u="none" strike="noStrike">
                          <a:effectLst/>
                          <a:latin typeface="Arial" panose="020B0604020202020204" pitchFamily="34" charset="0"/>
                        </a:rPr>
                        <a:t>Teacher Reading K-5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150123025691021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7545660"/>
                  </a:ext>
                </a:extLst>
              </a:tr>
              <a:tr h="213948">
                <a:tc>
                  <a:txBody>
                    <a:bodyPr/>
                    <a:lstStyle/>
                    <a:p>
                      <a:pPr algn="l" fontAlgn="b"/>
                      <a:r>
                        <a:rPr lang="en-US" sz="700" b="0" i="0" u="none" strike="noStrike">
                          <a:effectLst/>
                          <a:latin typeface="Arial" panose="020B0604020202020204" pitchFamily="34" charset="0"/>
                        </a:rPr>
                        <a:t>Teacher Science K-5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150124825691021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2720497"/>
                  </a:ext>
                </a:extLst>
              </a:tr>
              <a:tr h="213948">
                <a:tc>
                  <a:txBody>
                    <a:bodyPr/>
                    <a:lstStyle/>
                    <a:p>
                      <a:pPr algn="l" fontAlgn="b"/>
                      <a:r>
                        <a:rPr lang="en-US" sz="700" b="0" i="0" u="none" strike="noStrike">
                          <a:effectLst/>
                          <a:latin typeface="Arial" panose="020B0604020202020204" pitchFamily="34" charset="0"/>
                        </a:rPr>
                        <a:t>Teacher Art 1-5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150126425691051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1180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0.60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0.50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(0.10)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7808830"/>
                  </a:ext>
                </a:extLst>
              </a:tr>
              <a:tr h="213948">
                <a:tc>
                  <a:txBody>
                    <a:bodyPr/>
                    <a:lstStyle/>
                    <a:p>
                      <a:pPr algn="l" fontAlgn="b"/>
                      <a:r>
                        <a:rPr lang="en-US" sz="700" b="0" i="0" u="none" strike="noStrike">
                          <a:effectLst/>
                          <a:latin typeface="Arial" panose="020B0604020202020204" pitchFamily="34" charset="0"/>
                        </a:rPr>
                        <a:t>Teacher Band 1-5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150126925691051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1180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20.00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20.00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1702912"/>
                  </a:ext>
                </a:extLst>
              </a:tr>
              <a:tr h="213948">
                <a:tc>
                  <a:txBody>
                    <a:bodyPr/>
                    <a:lstStyle/>
                    <a:p>
                      <a:pPr algn="l" fontAlgn="b"/>
                      <a:r>
                        <a:rPr lang="en-US" sz="700" b="0" i="0" u="none" strike="noStrike">
                          <a:effectLst/>
                          <a:latin typeface="Arial" panose="020B0604020202020204" pitchFamily="34" charset="0"/>
                        </a:rPr>
                        <a:t>Teacher Music 1-5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150126725691051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1180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0.60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0.50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(0.10)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4904639"/>
                  </a:ext>
                </a:extLst>
              </a:tr>
              <a:tr h="213948">
                <a:tc>
                  <a:txBody>
                    <a:bodyPr/>
                    <a:lstStyle/>
                    <a:p>
                      <a:pPr algn="l" fontAlgn="b"/>
                      <a:r>
                        <a:rPr lang="en-US" sz="700" b="0" i="0" u="none" strike="noStrike">
                          <a:effectLst/>
                          <a:latin typeface="Arial" panose="020B0604020202020204" pitchFamily="34" charset="0"/>
                        </a:rPr>
                        <a:t>Teacher Orchestra 1-5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150127025691051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1180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1938373"/>
                  </a:ext>
                </a:extLst>
              </a:tr>
              <a:tr h="213948">
                <a:tc>
                  <a:txBody>
                    <a:bodyPr/>
                    <a:lstStyle/>
                    <a:p>
                      <a:pPr algn="l" fontAlgn="b"/>
                      <a:r>
                        <a:rPr lang="en-US" sz="700" b="0" i="0" u="none" strike="noStrike">
                          <a:effectLst/>
                          <a:latin typeface="Arial" panose="020B0604020202020204" pitchFamily="34" charset="0"/>
                        </a:rPr>
                        <a:t>Teacher Physical Ed 1-5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150126625691051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1180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0.60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0.40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9784047"/>
                  </a:ext>
                </a:extLst>
              </a:tr>
              <a:tr h="213948">
                <a:tc>
                  <a:txBody>
                    <a:bodyPr/>
                    <a:lstStyle/>
                    <a:p>
                      <a:pPr algn="l" fontAlgn="b"/>
                      <a:r>
                        <a:rPr lang="en-US" sz="700" b="0" i="0" u="none" strike="noStrike">
                          <a:effectLst/>
                          <a:latin typeface="Arial" panose="020B0604020202020204" pitchFamily="34" charset="0"/>
                        </a:rPr>
                        <a:t>Teacher Performing Arts 1-5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150127125691051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1180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0766988"/>
                  </a:ext>
                </a:extLst>
              </a:tr>
              <a:tr h="213948">
                <a:tc>
                  <a:txBody>
                    <a:bodyPr/>
                    <a:lstStyle/>
                    <a:p>
                      <a:pPr algn="l" fontAlgn="b"/>
                      <a:r>
                        <a:rPr lang="en-US" sz="700" b="0" i="0" u="none" strike="noStrike">
                          <a:effectLst/>
                          <a:latin typeface="Arial" panose="020B0604020202020204" pitchFamily="34" charset="0"/>
                        </a:rPr>
                        <a:t>Teacher World Language 1-5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150123525691051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1180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0.60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0.40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8668180"/>
                  </a:ext>
                </a:extLst>
              </a:tr>
              <a:tr h="213948">
                <a:tc>
                  <a:txBody>
                    <a:bodyPr/>
                    <a:lstStyle/>
                    <a:p>
                      <a:pPr algn="l" fontAlgn="b"/>
                      <a:r>
                        <a:rPr lang="en-US" sz="700" b="0" i="0" u="none" strike="noStrike">
                          <a:effectLst/>
                          <a:latin typeface="Arial" panose="020B0604020202020204" pitchFamily="34" charset="0"/>
                        </a:rPr>
                        <a:t>Teacher Gifted</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150130325692111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0622330"/>
                  </a:ext>
                </a:extLst>
              </a:tr>
              <a:tr h="213948">
                <a:tc>
                  <a:txBody>
                    <a:bodyPr/>
                    <a:lstStyle/>
                    <a:p>
                      <a:pPr algn="l" fontAlgn="b"/>
                      <a:r>
                        <a:rPr lang="en-US" sz="700" b="0" i="0" u="none" strike="noStrike">
                          <a:effectLst/>
                          <a:latin typeface="Arial" panose="020B0604020202020204" pitchFamily="34" charset="0"/>
                        </a:rPr>
                        <a:t>Teacher Social Emotional Learning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150160325691021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dirty="0">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2459290"/>
                  </a:ext>
                </a:extLst>
              </a:tr>
            </a:tbl>
          </a:graphicData>
        </a:graphic>
      </p:graphicFrame>
    </p:spTree>
    <p:extLst>
      <p:ext uri="{BB962C8B-B14F-4D97-AF65-F5344CB8AC3E}">
        <p14:creationId xmlns:p14="http://schemas.microsoft.com/office/powerpoint/2010/main" val="309188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23EB2C-377D-B2B9-FFA0-6FA54414C40E}"/>
              </a:ext>
            </a:extLst>
          </p:cNvPr>
          <p:cNvSpPr>
            <a:spLocks noGrp="1"/>
          </p:cNvSpPr>
          <p:nvPr>
            <p:ph type="sldNum" sz="quarter" idx="12"/>
          </p:nvPr>
        </p:nvSpPr>
        <p:spPr>
          <a:xfrm>
            <a:off x="9377844" y="6448879"/>
            <a:ext cx="2743200" cy="365125"/>
          </a:xfrm>
          <a:prstGeom prst="rect">
            <a:avLst/>
          </a:prstGeom>
        </p:spPr>
        <p:txBody>
          <a:bodyPr vert="horz" lIns="0" tIns="0" rIns="0" bIns="0" rtlCol="0" anchor="ctr">
            <a:noAutofit/>
          </a:bodyPr>
          <a:lstStyle>
            <a:defPPr>
              <a:defRPr lang="en-US"/>
            </a:defPPr>
            <a:lvl1pPr marL="0" algn="r" defTabSz="914400" rtl="0" eaLnBrk="1" latinLnBrk="0" hangingPunct="1">
              <a:defRPr sz="1200" b="0" i="0" kern="1200" spc="50" baseline="0">
                <a:solidFill>
                  <a:schemeClr val="bg1"/>
                </a:solidFill>
                <a:latin typeface="+mn-lt"/>
                <a:ea typeface="+mn-ea"/>
                <a:cs typeface="Arial Black"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C10A0C-BB77-FD4A-8FA4-D4334D01E3A4}" type="slidenum">
              <a:rPr lang="en-US" smtClean="0"/>
              <a:pPr/>
              <a:t>16</a:t>
            </a:fld>
            <a:endParaRPr lang="en-US"/>
          </a:p>
        </p:txBody>
      </p:sp>
      <p:sp>
        <p:nvSpPr>
          <p:cNvPr id="2" name="Footer Placeholder 1">
            <a:extLst>
              <a:ext uri="{FF2B5EF4-FFF2-40B4-BE49-F238E27FC236}">
                <a16:creationId xmlns:a16="http://schemas.microsoft.com/office/drawing/2014/main" id="{4884E781-78B4-B707-E89D-3DEF3F6BF506}"/>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graphicFrame>
        <p:nvGraphicFramePr>
          <p:cNvPr id="3" name="Table 2">
            <a:extLst>
              <a:ext uri="{FF2B5EF4-FFF2-40B4-BE49-F238E27FC236}">
                <a16:creationId xmlns:a16="http://schemas.microsoft.com/office/drawing/2014/main" id="{D2BE19B8-5CB3-504C-2BDA-FF710D61871B}"/>
              </a:ext>
            </a:extLst>
          </p:cNvPr>
          <p:cNvGraphicFramePr>
            <a:graphicFrameLocks noGrp="1"/>
          </p:cNvGraphicFramePr>
          <p:nvPr/>
        </p:nvGraphicFramePr>
        <p:xfrm>
          <a:off x="811213" y="552261"/>
          <a:ext cx="10569575" cy="1611516"/>
        </p:xfrm>
        <a:graphic>
          <a:graphicData uri="http://schemas.openxmlformats.org/drawingml/2006/table">
            <a:tbl>
              <a:tblPr/>
              <a:tblGrid>
                <a:gridCol w="2475420">
                  <a:extLst>
                    <a:ext uri="{9D8B030D-6E8A-4147-A177-3AD203B41FA5}">
                      <a16:colId xmlns:a16="http://schemas.microsoft.com/office/drawing/2014/main" val="1977758293"/>
                    </a:ext>
                  </a:extLst>
                </a:gridCol>
                <a:gridCol w="1999018">
                  <a:extLst>
                    <a:ext uri="{9D8B030D-6E8A-4147-A177-3AD203B41FA5}">
                      <a16:colId xmlns:a16="http://schemas.microsoft.com/office/drawing/2014/main" val="2188087557"/>
                    </a:ext>
                  </a:extLst>
                </a:gridCol>
                <a:gridCol w="653884">
                  <a:extLst>
                    <a:ext uri="{9D8B030D-6E8A-4147-A177-3AD203B41FA5}">
                      <a16:colId xmlns:a16="http://schemas.microsoft.com/office/drawing/2014/main" val="2889180454"/>
                    </a:ext>
                  </a:extLst>
                </a:gridCol>
                <a:gridCol w="560473">
                  <a:extLst>
                    <a:ext uri="{9D8B030D-6E8A-4147-A177-3AD203B41FA5}">
                      <a16:colId xmlns:a16="http://schemas.microsoft.com/office/drawing/2014/main" val="657536089"/>
                    </a:ext>
                  </a:extLst>
                </a:gridCol>
                <a:gridCol w="597837">
                  <a:extLst>
                    <a:ext uri="{9D8B030D-6E8A-4147-A177-3AD203B41FA5}">
                      <a16:colId xmlns:a16="http://schemas.microsoft.com/office/drawing/2014/main" val="3156577946"/>
                    </a:ext>
                  </a:extLst>
                </a:gridCol>
                <a:gridCol w="868732">
                  <a:extLst>
                    <a:ext uri="{9D8B030D-6E8A-4147-A177-3AD203B41FA5}">
                      <a16:colId xmlns:a16="http://schemas.microsoft.com/office/drawing/2014/main" val="2045194799"/>
                    </a:ext>
                  </a:extLst>
                </a:gridCol>
                <a:gridCol w="625861">
                  <a:extLst>
                    <a:ext uri="{9D8B030D-6E8A-4147-A177-3AD203B41FA5}">
                      <a16:colId xmlns:a16="http://schemas.microsoft.com/office/drawing/2014/main" val="426081386"/>
                    </a:ext>
                  </a:extLst>
                </a:gridCol>
                <a:gridCol w="840709">
                  <a:extLst>
                    <a:ext uri="{9D8B030D-6E8A-4147-A177-3AD203B41FA5}">
                      <a16:colId xmlns:a16="http://schemas.microsoft.com/office/drawing/2014/main" val="3343564893"/>
                    </a:ext>
                  </a:extLst>
                </a:gridCol>
                <a:gridCol w="861726">
                  <a:extLst>
                    <a:ext uri="{9D8B030D-6E8A-4147-A177-3AD203B41FA5}">
                      <a16:colId xmlns:a16="http://schemas.microsoft.com/office/drawing/2014/main" val="3085580896"/>
                    </a:ext>
                  </a:extLst>
                </a:gridCol>
                <a:gridCol w="1085915">
                  <a:extLst>
                    <a:ext uri="{9D8B030D-6E8A-4147-A177-3AD203B41FA5}">
                      <a16:colId xmlns:a16="http://schemas.microsoft.com/office/drawing/2014/main" val="2712346211"/>
                    </a:ext>
                  </a:extLst>
                </a:gridCol>
              </a:tblGrid>
              <a:tr h="537172">
                <a:tc>
                  <a:txBody>
                    <a:bodyPr/>
                    <a:lstStyle/>
                    <a:p>
                      <a:pPr algn="l" fontAlgn="b"/>
                      <a:r>
                        <a:rPr lang="en-US" sz="700" b="0" i="0" u="none" strike="noStrike">
                          <a:effectLst/>
                          <a:latin typeface="Arial" panose="020B0604020202020204" pitchFamily="34" charset="0"/>
                        </a:rPr>
                        <a:t>Teacher EIP Kindergarten</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150108425691061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7866600"/>
                  </a:ext>
                </a:extLst>
              </a:tr>
              <a:tr h="537172">
                <a:tc>
                  <a:txBody>
                    <a:bodyPr/>
                    <a:lstStyle/>
                    <a:p>
                      <a:pPr algn="l" fontAlgn="b"/>
                      <a:r>
                        <a:rPr lang="en-US" sz="700" b="0" i="0" u="none" strike="noStrike">
                          <a:effectLst/>
                          <a:latin typeface="Arial" panose="020B0604020202020204" pitchFamily="34" charset="0"/>
                        </a:rPr>
                        <a:t>Teacher EIP 1-3</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150108425691071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0491621"/>
                  </a:ext>
                </a:extLst>
              </a:tr>
              <a:tr h="537172">
                <a:tc>
                  <a:txBody>
                    <a:bodyPr/>
                    <a:lstStyle/>
                    <a:p>
                      <a:pPr algn="l" fontAlgn="b"/>
                      <a:r>
                        <a:rPr lang="en-US" sz="700" b="0" i="0" u="none" strike="noStrike">
                          <a:effectLst/>
                          <a:latin typeface="Arial" panose="020B0604020202020204" pitchFamily="34" charset="0"/>
                        </a:rPr>
                        <a:t>Teacher EIP 4-5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150108425691091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dirty="0">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8957999"/>
                  </a:ext>
                </a:extLst>
              </a:tr>
            </a:tbl>
          </a:graphicData>
        </a:graphic>
      </p:graphicFrame>
      <p:graphicFrame>
        <p:nvGraphicFramePr>
          <p:cNvPr id="7" name="Table 6">
            <a:extLst>
              <a:ext uri="{FF2B5EF4-FFF2-40B4-BE49-F238E27FC236}">
                <a16:creationId xmlns:a16="http://schemas.microsoft.com/office/drawing/2014/main" id="{8F53713E-F918-91FE-07BC-52CFFF9665A0}"/>
              </a:ext>
            </a:extLst>
          </p:cNvPr>
          <p:cNvGraphicFramePr>
            <a:graphicFrameLocks noGrp="1"/>
          </p:cNvGraphicFramePr>
          <p:nvPr/>
        </p:nvGraphicFramePr>
        <p:xfrm>
          <a:off x="811213" y="2272422"/>
          <a:ext cx="10569575" cy="1439499"/>
        </p:xfrm>
        <a:graphic>
          <a:graphicData uri="http://schemas.openxmlformats.org/drawingml/2006/table">
            <a:tbl>
              <a:tblPr/>
              <a:tblGrid>
                <a:gridCol w="2475420">
                  <a:extLst>
                    <a:ext uri="{9D8B030D-6E8A-4147-A177-3AD203B41FA5}">
                      <a16:colId xmlns:a16="http://schemas.microsoft.com/office/drawing/2014/main" val="101910793"/>
                    </a:ext>
                  </a:extLst>
                </a:gridCol>
                <a:gridCol w="1999018">
                  <a:extLst>
                    <a:ext uri="{9D8B030D-6E8A-4147-A177-3AD203B41FA5}">
                      <a16:colId xmlns:a16="http://schemas.microsoft.com/office/drawing/2014/main" val="3245104432"/>
                    </a:ext>
                  </a:extLst>
                </a:gridCol>
                <a:gridCol w="653884">
                  <a:extLst>
                    <a:ext uri="{9D8B030D-6E8A-4147-A177-3AD203B41FA5}">
                      <a16:colId xmlns:a16="http://schemas.microsoft.com/office/drawing/2014/main" val="4135385694"/>
                    </a:ext>
                  </a:extLst>
                </a:gridCol>
                <a:gridCol w="560473">
                  <a:extLst>
                    <a:ext uri="{9D8B030D-6E8A-4147-A177-3AD203B41FA5}">
                      <a16:colId xmlns:a16="http://schemas.microsoft.com/office/drawing/2014/main" val="4270790863"/>
                    </a:ext>
                  </a:extLst>
                </a:gridCol>
                <a:gridCol w="597837">
                  <a:extLst>
                    <a:ext uri="{9D8B030D-6E8A-4147-A177-3AD203B41FA5}">
                      <a16:colId xmlns:a16="http://schemas.microsoft.com/office/drawing/2014/main" val="3432337094"/>
                    </a:ext>
                  </a:extLst>
                </a:gridCol>
                <a:gridCol w="868732">
                  <a:extLst>
                    <a:ext uri="{9D8B030D-6E8A-4147-A177-3AD203B41FA5}">
                      <a16:colId xmlns:a16="http://schemas.microsoft.com/office/drawing/2014/main" val="3827711338"/>
                    </a:ext>
                  </a:extLst>
                </a:gridCol>
                <a:gridCol w="625861">
                  <a:extLst>
                    <a:ext uri="{9D8B030D-6E8A-4147-A177-3AD203B41FA5}">
                      <a16:colId xmlns:a16="http://schemas.microsoft.com/office/drawing/2014/main" val="2910065388"/>
                    </a:ext>
                  </a:extLst>
                </a:gridCol>
                <a:gridCol w="840709">
                  <a:extLst>
                    <a:ext uri="{9D8B030D-6E8A-4147-A177-3AD203B41FA5}">
                      <a16:colId xmlns:a16="http://schemas.microsoft.com/office/drawing/2014/main" val="3858317216"/>
                    </a:ext>
                  </a:extLst>
                </a:gridCol>
                <a:gridCol w="861726">
                  <a:extLst>
                    <a:ext uri="{9D8B030D-6E8A-4147-A177-3AD203B41FA5}">
                      <a16:colId xmlns:a16="http://schemas.microsoft.com/office/drawing/2014/main" val="2934607929"/>
                    </a:ext>
                  </a:extLst>
                </a:gridCol>
                <a:gridCol w="1085915">
                  <a:extLst>
                    <a:ext uri="{9D8B030D-6E8A-4147-A177-3AD203B41FA5}">
                      <a16:colId xmlns:a16="http://schemas.microsoft.com/office/drawing/2014/main" val="3727978185"/>
                    </a:ext>
                  </a:extLst>
                </a:gridCol>
              </a:tblGrid>
              <a:tr h="479833">
                <a:tc>
                  <a:txBody>
                    <a:bodyPr/>
                    <a:lstStyle/>
                    <a:p>
                      <a:pPr algn="l" fontAlgn="b"/>
                      <a:r>
                        <a:rPr lang="en-US" sz="700" b="0" i="0" u="none" strike="noStrike">
                          <a:effectLst/>
                          <a:latin typeface="Arial" panose="020B0604020202020204" pitchFamily="34" charset="0"/>
                        </a:rPr>
                        <a:t>Teacher ESOL</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700" b="0" i="0" u="none" strike="noStrike">
                          <a:effectLst/>
                          <a:latin typeface="Arial" panose="020B0604020202020204" pitchFamily="34" charset="0"/>
                        </a:rPr>
                        <a:t>100123725691351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0.80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$127,556 </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0.80 </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Arial" panose="020B0604020202020204" pitchFamily="34" charset="0"/>
                        </a:rPr>
                        <a:t> 0.20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0" u="none" strike="noStrike">
                          <a:effectLst/>
                          <a:latin typeface="Arial" panose="020B0604020202020204" pitchFamily="34" charset="0"/>
                        </a:rPr>
                        <a:t> $102,045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3296235"/>
                  </a:ext>
                </a:extLst>
              </a:tr>
              <a:tr h="479833">
                <a:tc>
                  <a:txBody>
                    <a:bodyPr/>
                    <a:lstStyle/>
                    <a:p>
                      <a:pPr algn="l" fontAlgn="b"/>
                      <a:r>
                        <a:rPr lang="en-US" sz="700" b="0" i="0" u="none" strike="noStrike">
                          <a:effectLst/>
                          <a:latin typeface="Arial" panose="020B0604020202020204" pitchFamily="34" charset="0"/>
                        </a:rPr>
                        <a:t>Teacher Interrelated</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700" b="0" i="0" u="none" strike="noStrike">
                          <a:effectLst/>
                          <a:latin typeface="Arial" panose="020B0604020202020204" pitchFamily="34" charset="0"/>
                        </a:rPr>
                        <a:t>100130125692041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3.00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$127,089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3.00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3.00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0" u="none" strike="noStrike">
                          <a:effectLst/>
                          <a:latin typeface="Arial" panose="020B0604020202020204" pitchFamily="34" charset="0"/>
                        </a:rPr>
                        <a:t> $381,266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1860147"/>
                  </a:ext>
                </a:extLst>
              </a:tr>
              <a:tr h="479833">
                <a:tc>
                  <a:txBody>
                    <a:bodyPr/>
                    <a:lstStyle/>
                    <a:p>
                      <a:pPr algn="l" fontAlgn="b"/>
                      <a:r>
                        <a:rPr lang="en-US" sz="700" b="0" i="0" u="none" strike="noStrike">
                          <a:effectLst/>
                          <a:latin typeface="Arial" panose="020B0604020202020204" pitchFamily="34" charset="0"/>
                        </a:rPr>
                        <a:t>Lead Teacher Special Ed</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700" b="0" i="0" u="none" strike="noStrike">
                          <a:effectLst/>
                          <a:latin typeface="Arial" panose="020B0604020202020204" pitchFamily="34" charset="0"/>
                        </a:rPr>
                        <a:t>100130125692041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0.50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$154,636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0.50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0.50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0" u="none" strike="noStrike" dirty="0">
                          <a:effectLst/>
                          <a:latin typeface="Arial" panose="020B0604020202020204" pitchFamily="34" charset="0"/>
                        </a:rPr>
                        <a:t> $77,318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0970589"/>
                  </a:ext>
                </a:extLst>
              </a:tr>
            </a:tbl>
          </a:graphicData>
        </a:graphic>
      </p:graphicFrame>
    </p:spTree>
    <p:extLst>
      <p:ext uri="{BB962C8B-B14F-4D97-AF65-F5344CB8AC3E}">
        <p14:creationId xmlns:p14="http://schemas.microsoft.com/office/powerpoint/2010/main" val="388793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B92CBE-4106-C9ED-35B0-ECF3091D3A1C}"/>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sp>
        <p:nvSpPr>
          <p:cNvPr id="3" name="Slide Number Placeholder 2">
            <a:extLst>
              <a:ext uri="{FF2B5EF4-FFF2-40B4-BE49-F238E27FC236}">
                <a16:creationId xmlns:a16="http://schemas.microsoft.com/office/drawing/2014/main" id="{2BA3B618-4CDF-3DB5-E27F-95A8D21C8D82}"/>
              </a:ext>
            </a:extLst>
          </p:cNvPr>
          <p:cNvSpPr>
            <a:spLocks noGrp="1"/>
          </p:cNvSpPr>
          <p:nvPr>
            <p:ph type="sldNum" sz="quarter" idx="12"/>
          </p:nvPr>
        </p:nvSpPr>
        <p:spPr>
          <a:xfrm>
            <a:off x="9377844" y="6448879"/>
            <a:ext cx="2743200" cy="365125"/>
          </a:xfrm>
          <a:prstGeom prst="rect">
            <a:avLst/>
          </a:prstGeom>
        </p:spPr>
        <p:txBody>
          <a:bodyPr vert="horz" lIns="0" tIns="0" rIns="0" bIns="0" rtlCol="0" anchor="ctr">
            <a:noAutofit/>
          </a:bodyPr>
          <a:lstStyle>
            <a:defPPr>
              <a:defRPr lang="en-US"/>
            </a:defPPr>
            <a:lvl1pPr marL="0" algn="r" defTabSz="914400" rtl="0" eaLnBrk="1" latinLnBrk="0" hangingPunct="1">
              <a:defRPr sz="1200" b="0" i="0" kern="1200" spc="50" baseline="0">
                <a:solidFill>
                  <a:schemeClr val="bg1"/>
                </a:solidFill>
                <a:latin typeface="+mn-lt"/>
                <a:ea typeface="+mn-ea"/>
                <a:cs typeface="Arial Black"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C10A0C-BB77-FD4A-8FA4-D4334D01E3A4}" type="slidenum">
              <a:rPr lang="en-US" smtClean="0"/>
              <a:pPr/>
              <a:t>17</a:t>
            </a:fld>
            <a:endParaRPr lang="en-US"/>
          </a:p>
        </p:txBody>
      </p:sp>
      <p:graphicFrame>
        <p:nvGraphicFramePr>
          <p:cNvPr id="4" name="Table 3">
            <a:extLst>
              <a:ext uri="{FF2B5EF4-FFF2-40B4-BE49-F238E27FC236}">
                <a16:creationId xmlns:a16="http://schemas.microsoft.com/office/drawing/2014/main" id="{282E4DB2-255F-75CE-4CDE-0140754C525C}"/>
              </a:ext>
            </a:extLst>
          </p:cNvPr>
          <p:cNvGraphicFramePr>
            <a:graphicFrameLocks noGrp="1"/>
          </p:cNvGraphicFramePr>
          <p:nvPr/>
        </p:nvGraphicFramePr>
        <p:xfrm>
          <a:off x="811213" y="479834"/>
          <a:ext cx="10569575" cy="2118509"/>
        </p:xfrm>
        <a:graphic>
          <a:graphicData uri="http://schemas.openxmlformats.org/drawingml/2006/table">
            <a:tbl>
              <a:tblPr/>
              <a:tblGrid>
                <a:gridCol w="2475420">
                  <a:extLst>
                    <a:ext uri="{9D8B030D-6E8A-4147-A177-3AD203B41FA5}">
                      <a16:colId xmlns:a16="http://schemas.microsoft.com/office/drawing/2014/main" val="2651753768"/>
                    </a:ext>
                  </a:extLst>
                </a:gridCol>
                <a:gridCol w="1999018">
                  <a:extLst>
                    <a:ext uri="{9D8B030D-6E8A-4147-A177-3AD203B41FA5}">
                      <a16:colId xmlns:a16="http://schemas.microsoft.com/office/drawing/2014/main" val="4205141337"/>
                    </a:ext>
                  </a:extLst>
                </a:gridCol>
                <a:gridCol w="653884">
                  <a:extLst>
                    <a:ext uri="{9D8B030D-6E8A-4147-A177-3AD203B41FA5}">
                      <a16:colId xmlns:a16="http://schemas.microsoft.com/office/drawing/2014/main" val="2882056678"/>
                    </a:ext>
                  </a:extLst>
                </a:gridCol>
                <a:gridCol w="560473">
                  <a:extLst>
                    <a:ext uri="{9D8B030D-6E8A-4147-A177-3AD203B41FA5}">
                      <a16:colId xmlns:a16="http://schemas.microsoft.com/office/drawing/2014/main" val="1585902459"/>
                    </a:ext>
                  </a:extLst>
                </a:gridCol>
                <a:gridCol w="597837">
                  <a:extLst>
                    <a:ext uri="{9D8B030D-6E8A-4147-A177-3AD203B41FA5}">
                      <a16:colId xmlns:a16="http://schemas.microsoft.com/office/drawing/2014/main" val="1156966033"/>
                    </a:ext>
                  </a:extLst>
                </a:gridCol>
                <a:gridCol w="868732">
                  <a:extLst>
                    <a:ext uri="{9D8B030D-6E8A-4147-A177-3AD203B41FA5}">
                      <a16:colId xmlns:a16="http://schemas.microsoft.com/office/drawing/2014/main" val="2514281680"/>
                    </a:ext>
                  </a:extLst>
                </a:gridCol>
                <a:gridCol w="625861">
                  <a:extLst>
                    <a:ext uri="{9D8B030D-6E8A-4147-A177-3AD203B41FA5}">
                      <a16:colId xmlns:a16="http://schemas.microsoft.com/office/drawing/2014/main" val="2155455631"/>
                    </a:ext>
                  </a:extLst>
                </a:gridCol>
                <a:gridCol w="840709">
                  <a:extLst>
                    <a:ext uri="{9D8B030D-6E8A-4147-A177-3AD203B41FA5}">
                      <a16:colId xmlns:a16="http://schemas.microsoft.com/office/drawing/2014/main" val="1152164931"/>
                    </a:ext>
                  </a:extLst>
                </a:gridCol>
                <a:gridCol w="861726">
                  <a:extLst>
                    <a:ext uri="{9D8B030D-6E8A-4147-A177-3AD203B41FA5}">
                      <a16:colId xmlns:a16="http://schemas.microsoft.com/office/drawing/2014/main" val="3503559063"/>
                    </a:ext>
                  </a:extLst>
                </a:gridCol>
                <a:gridCol w="1085915">
                  <a:extLst>
                    <a:ext uri="{9D8B030D-6E8A-4147-A177-3AD203B41FA5}">
                      <a16:colId xmlns:a16="http://schemas.microsoft.com/office/drawing/2014/main" val="1866594992"/>
                    </a:ext>
                  </a:extLst>
                </a:gridCol>
              </a:tblGrid>
              <a:tr h="237500">
                <a:tc>
                  <a:txBody>
                    <a:bodyPr/>
                    <a:lstStyle/>
                    <a:p>
                      <a:pPr algn="l" fontAlgn="b"/>
                      <a:r>
                        <a:rPr lang="en-US" sz="700" b="1" i="0" u="none" strike="noStrike">
                          <a:solidFill>
                            <a:srgbClr val="FFFFFF"/>
                          </a:solidFill>
                          <a:effectLst/>
                          <a:latin typeface="Arial" panose="020B0604020202020204" pitchFamily="34" charset="0"/>
                        </a:rPr>
                        <a:t>PARAPROFESSIONALS</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942626330"/>
                  </a:ext>
                </a:extLst>
              </a:tr>
              <a:tr h="209001">
                <a:tc>
                  <a:txBody>
                    <a:bodyPr/>
                    <a:lstStyle/>
                    <a:p>
                      <a:pPr algn="l" fontAlgn="b"/>
                      <a:r>
                        <a:rPr lang="en-US" sz="700" b="0" i="0" u="none" strike="noStrike">
                          <a:effectLst/>
                          <a:latin typeface="Arial" panose="020B0604020202020204" pitchFamily="34" charset="0"/>
                        </a:rPr>
                        <a:t>Paraprofessional Special Ed</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700" b="0" i="0" u="none" strike="noStrike">
                          <a:effectLst/>
                          <a:latin typeface="Arial" panose="020B0604020202020204" pitchFamily="34" charset="0"/>
                        </a:rPr>
                        <a:t>100130125692041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0" u="none" strike="noStrike">
                          <a:effectLst/>
                          <a:latin typeface="Arial" panose="020B0604020202020204" pitchFamily="34" charset="0"/>
                        </a:rPr>
                        <a:t> $112,229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7572624"/>
                  </a:ext>
                </a:extLst>
              </a:tr>
              <a:tr h="209001">
                <a:tc>
                  <a:txBody>
                    <a:bodyPr/>
                    <a:lstStyle/>
                    <a:p>
                      <a:pPr algn="l" fontAlgn="b"/>
                      <a:r>
                        <a:rPr lang="en-US" sz="700" b="0" i="0" u="none" strike="noStrike">
                          <a:effectLst/>
                          <a:latin typeface="Arial" panose="020B0604020202020204" pitchFamily="34" charset="0"/>
                        </a:rPr>
                        <a:t>Paraprofessional Kindergarten</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150120225691011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5476010"/>
                  </a:ext>
                </a:extLst>
              </a:tr>
              <a:tr h="209001">
                <a:tc>
                  <a:txBody>
                    <a:bodyPr/>
                    <a:lstStyle/>
                    <a:p>
                      <a:pPr algn="l" fontAlgn="b"/>
                      <a:r>
                        <a:rPr lang="en-US" sz="700" b="0" i="0" u="none" strike="noStrike">
                          <a:effectLst/>
                          <a:latin typeface="Arial" panose="020B0604020202020204" pitchFamily="34" charset="0"/>
                        </a:rPr>
                        <a:t>ESOL Para</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150123725691351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8156736"/>
                  </a:ext>
                </a:extLst>
              </a:tr>
              <a:tr h="209001">
                <a:tc>
                  <a:txBody>
                    <a:bodyPr/>
                    <a:lstStyle/>
                    <a:p>
                      <a:pPr algn="l" fontAlgn="b"/>
                      <a:r>
                        <a:rPr lang="en-US" sz="700" b="0" i="0" u="none" strike="noStrike">
                          <a:effectLst/>
                          <a:latin typeface="Arial" panose="020B0604020202020204" pitchFamily="34" charset="0"/>
                        </a:rPr>
                        <a:t>Paraprofessional</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150120025691021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0044743"/>
                  </a:ext>
                </a:extLst>
              </a:tr>
              <a:tr h="209001">
                <a:tc>
                  <a:txBody>
                    <a:bodyPr/>
                    <a:lstStyle/>
                    <a:p>
                      <a:pPr algn="l" fontAlgn="b"/>
                      <a:r>
                        <a:rPr lang="en-US" sz="700" b="0" i="0" u="none" strike="noStrike">
                          <a:effectLst/>
                          <a:latin typeface="Arial" panose="020B0604020202020204" pitchFamily="34" charset="0"/>
                        </a:rPr>
                        <a:t>ISS Monitor</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150151125699990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790494"/>
                  </a:ext>
                </a:extLst>
              </a:tr>
              <a:tr h="209001">
                <a:tc>
                  <a:txBody>
                    <a:bodyPr/>
                    <a:lstStyle/>
                    <a:p>
                      <a:pPr algn="l" fontAlgn="b"/>
                      <a:r>
                        <a:rPr lang="en-US" sz="700" b="0" i="0" u="none" strike="noStrike">
                          <a:effectLst/>
                          <a:latin typeface="Arial" panose="020B0604020202020204" pitchFamily="34" charset="0"/>
                        </a:rPr>
                        <a:t>Paraprofessional Physical Ed</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150126625691021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8348771"/>
                  </a:ext>
                </a:extLst>
              </a:tr>
              <a:tr h="209001">
                <a:tc>
                  <a:txBody>
                    <a:bodyPr/>
                    <a:lstStyle/>
                    <a:p>
                      <a:pPr algn="l" fontAlgn="b"/>
                      <a:r>
                        <a:rPr lang="en-US" sz="700" b="0" i="0" u="none" strike="noStrike">
                          <a:effectLst/>
                          <a:latin typeface="Arial" panose="020B0604020202020204" pitchFamily="34" charset="0"/>
                        </a:rPr>
                        <a:t>Paraprofessional Media</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150150525691310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2220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788310"/>
                  </a:ext>
                </a:extLst>
              </a:tr>
              <a:tr h="209001">
                <a:tc>
                  <a:txBody>
                    <a:bodyPr/>
                    <a:lstStyle/>
                    <a:p>
                      <a:pPr algn="l" fontAlgn="b"/>
                      <a:r>
                        <a:rPr lang="en-US" sz="700" b="0" i="0" u="none" strike="noStrike">
                          <a:effectLst/>
                          <a:latin typeface="Arial" panose="020B0604020202020204" pitchFamily="34" charset="0"/>
                        </a:rPr>
                        <a:t>Non Instructional Aide</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150151125699990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0844255"/>
                  </a:ext>
                </a:extLst>
              </a:tr>
              <a:tr h="209001">
                <a:tc>
                  <a:txBody>
                    <a:bodyPr/>
                    <a:lstStyle/>
                    <a:p>
                      <a:pPr algn="l" fontAlgn="b"/>
                      <a:r>
                        <a:rPr lang="en-US" sz="700" b="0" i="0" u="none" strike="noStrike">
                          <a:effectLst/>
                          <a:latin typeface="Arial" panose="020B0604020202020204" pitchFamily="34" charset="0"/>
                        </a:rPr>
                        <a:t>Special Ed Paraprofessional - School Funded</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150130125691021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dirty="0">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9340257"/>
                  </a:ext>
                </a:extLst>
              </a:tr>
            </a:tbl>
          </a:graphicData>
        </a:graphic>
      </p:graphicFrame>
      <p:graphicFrame>
        <p:nvGraphicFramePr>
          <p:cNvPr id="7" name="Table 6">
            <a:extLst>
              <a:ext uri="{FF2B5EF4-FFF2-40B4-BE49-F238E27FC236}">
                <a16:creationId xmlns:a16="http://schemas.microsoft.com/office/drawing/2014/main" id="{DD54CE84-A671-AAA8-3C24-91ECFF8568A0}"/>
              </a:ext>
            </a:extLst>
          </p:cNvPr>
          <p:cNvGraphicFramePr>
            <a:graphicFrameLocks noGrp="1"/>
          </p:cNvGraphicFramePr>
          <p:nvPr/>
        </p:nvGraphicFramePr>
        <p:xfrm>
          <a:off x="811213" y="2743201"/>
          <a:ext cx="10569575" cy="1819750"/>
        </p:xfrm>
        <a:graphic>
          <a:graphicData uri="http://schemas.openxmlformats.org/drawingml/2006/table">
            <a:tbl>
              <a:tblPr/>
              <a:tblGrid>
                <a:gridCol w="2475420">
                  <a:extLst>
                    <a:ext uri="{9D8B030D-6E8A-4147-A177-3AD203B41FA5}">
                      <a16:colId xmlns:a16="http://schemas.microsoft.com/office/drawing/2014/main" val="2412982474"/>
                    </a:ext>
                  </a:extLst>
                </a:gridCol>
                <a:gridCol w="1999018">
                  <a:extLst>
                    <a:ext uri="{9D8B030D-6E8A-4147-A177-3AD203B41FA5}">
                      <a16:colId xmlns:a16="http://schemas.microsoft.com/office/drawing/2014/main" val="1232006922"/>
                    </a:ext>
                  </a:extLst>
                </a:gridCol>
                <a:gridCol w="653884">
                  <a:extLst>
                    <a:ext uri="{9D8B030D-6E8A-4147-A177-3AD203B41FA5}">
                      <a16:colId xmlns:a16="http://schemas.microsoft.com/office/drawing/2014/main" val="3042046256"/>
                    </a:ext>
                  </a:extLst>
                </a:gridCol>
                <a:gridCol w="560473">
                  <a:extLst>
                    <a:ext uri="{9D8B030D-6E8A-4147-A177-3AD203B41FA5}">
                      <a16:colId xmlns:a16="http://schemas.microsoft.com/office/drawing/2014/main" val="667947378"/>
                    </a:ext>
                  </a:extLst>
                </a:gridCol>
                <a:gridCol w="597837">
                  <a:extLst>
                    <a:ext uri="{9D8B030D-6E8A-4147-A177-3AD203B41FA5}">
                      <a16:colId xmlns:a16="http://schemas.microsoft.com/office/drawing/2014/main" val="847775490"/>
                    </a:ext>
                  </a:extLst>
                </a:gridCol>
                <a:gridCol w="868732">
                  <a:extLst>
                    <a:ext uri="{9D8B030D-6E8A-4147-A177-3AD203B41FA5}">
                      <a16:colId xmlns:a16="http://schemas.microsoft.com/office/drawing/2014/main" val="540888244"/>
                    </a:ext>
                  </a:extLst>
                </a:gridCol>
                <a:gridCol w="625861">
                  <a:extLst>
                    <a:ext uri="{9D8B030D-6E8A-4147-A177-3AD203B41FA5}">
                      <a16:colId xmlns:a16="http://schemas.microsoft.com/office/drawing/2014/main" val="3979664225"/>
                    </a:ext>
                  </a:extLst>
                </a:gridCol>
                <a:gridCol w="840709">
                  <a:extLst>
                    <a:ext uri="{9D8B030D-6E8A-4147-A177-3AD203B41FA5}">
                      <a16:colId xmlns:a16="http://schemas.microsoft.com/office/drawing/2014/main" val="4268316432"/>
                    </a:ext>
                  </a:extLst>
                </a:gridCol>
                <a:gridCol w="861726">
                  <a:extLst>
                    <a:ext uri="{9D8B030D-6E8A-4147-A177-3AD203B41FA5}">
                      <a16:colId xmlns:a16="http://schemas.microsoft.com/office/drawing/2014/main" val="2696936771"/>
                    </a:ext>
                  </a:extLst>
                </a:gridCol>
                <a:gridCol w="1085915">
                  <a:extLst>
                    <a:ext uri="{9D8B030D-6E8A-4147-A177-3AD203B41FA5}">
                      <a16:colId xmlns:a16="http://schemas.microsoft.com/office/drawing/2014/main" val="1554920663"/>
                    </a:ext>
                  </a:extLst>
                </a:gridCol>
              </a:tblGrid>
              <a:tr h="170388">
                <a:tc>
                  <a:txBody>
                    <a:bodyPr/>
                    <a:lstStyle/>
                    <a:p>
                      <a:pPr algn="l" fontAlgn="b"/>
                      <a:r>
                        <a:rPr lang="en-US" sz="700" b="1" i="0" u="none" strike="noStrike">
                          <a:solidFill>
                            <a:srgbClr val="FFFFFF"/>
                          </a:solidFill>
                          <a:effectLst/>
                          <a:latin typeface="Arial" panose="020B0604020202020204" pitchFamily="34" charset="0"/>
                        </a:rPr>
                        <a:t>SCHOOL ADMINISTRATION</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700" b="0" i="0" u="none" strike="noStrike">
                          <a:effectLst/>
                          <a:latin typeface="Arial" panose="020B0604020202020204" pitchFamily="34" charset="0"/>
                        </a:rPr>
                        <a:t> </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55753317"/>
                  </a:ext>
                </a:extLst>
              </a:tr>
              <a:tr h="149942">
                <a:tc>
                  <a:txBody>
                    <a:bodyPr/>
                    <a:lstStyle/>
                    <a:p>
                      <a:pPr algn="l" fontAlgn="b"/>
                      <a:r>
                        <a:rPr lang="en-US" sz="700" b="0" i="0" u="none" strike="noStrike">
                          <a:effectLst/>
                          <a:latin typeface="Arial" panose="020B0604020202020204" pitchFamily="34" charset="0"/>
                        </a:rPr>
                        <a:t>Principal Elementary</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1300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$223,946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6473486"/>
                  </a:ext>
                </a:extLst>
              </a:tr>
              <a:tr h="149942">
                <a:tc>
                  <a:txBody>
                    <a:bodyPr/>
                    <a:lstStyle/>
                    <a:p>
                      <a:pPr algn="l" fontAlgn="b"/>
                      <a:r>
                        <a:rPr lang="en-US" sz="700" b="0" i="0" u="none" strike="noStrike">
                          <a:effectLst/>
                          <a:latin typeface="Arial" panose="020B0604020202020204" pitchFamily="34" charset="0"/>
                        </a:rPr>
                        <a:t>Assistant Principal Elementary</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1310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$161,312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6411767"/>
                  </a:ext>
                </a:extLst>
              </a:tr>
              <a:tr h="149942">
                <a:tc>
                  <a:txBody>
                    <a:bodyPr/>
                    <a:lstStyle/>
                    <a:p>
                      <a:pPr algn="l" fontAlgn="b"/>
                      <a:r>
                        <a:rPr lang="en-US" sz="700" b="0" i="0" u="none" strike="noStrike">
                          <a:effectLst/>
                          <a:latin typeface="Arial" panose="020B0604020202020204" pitchFamily="34" charset="0"/>
                        </a:rPr>
                        <a:t>Program Administrator</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1310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$198,712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1970913"/>
                  </a:ext>
                </a:extLst>
              </a:tr>
              <a:tr h="149942">
                <a:tc>
                  <a:txBody>
                    <a:bodyPr/>
                    <a:lstStyle/>
                    <a:p>
                      <a:pPr algn="l" fontAlgn="b"/>
                      <a:r>
                        <a:rPr lang="en-US" sz="700" b="0" i="0" u="none" strike="noStrike">
                          <a:effectLst/>
                          <a:latin typeface="Arial" panose="020B0604020202020204" pitchFamily="34" charset="0"/>
                        </a:rPr>
                        <a:t>School Business Manager - 220 days</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1310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$153,168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8591442"/>
                  </a:ext>
                </a:extLst>
              </a:tr>
              <a:tr h="149942">
                <a:tc>
                  <a:txBody>
                    <a:bodyPr/>
                    <a:lstStyle/>
                    <a:p>
                      <a:pPr algn="l" fontAlgn="b"/>
                      <a:r>
                        <a:rPr lang="en-US" sz="700" b="0" i="0" u="none" strike="noStrike">
                          <a:effectLst/>
                          <a:latin typeface="Arial" panose="020B0604020202020204" pitchFamily="34" charset="0"/>
                        </a:rPr>
                        <a:t>School Business Manager-Annual</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1310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$166,542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3510445"/>
                  </a:ext>
                </a:extLst>
              </a:tr>
              <a:tr h="149942">
                <a:tc>
                  <a:txBody>
                    <a:bodyPr/>
                    <a:lstStyle/>
                    <a:p>
                      <a:pPr algn="l" fontAlgn="b"/>
                      <a:r>
                        <a:rPr lang="en-US" sz="700" b="0" i="0" u="none" strike="noStrike">
                          <a:effectLst/>
                          <a:latin typeface="Arial" panose="020B0604020202020204" pitchFamily="34" charset="0"/>
                        </a:rPr>
                        <a:t>School Secretary</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$83,640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7787830"/>
                  </a:ext>
                </a:extLst>
              </a:tr>
              <a:tr h="149942">
                <a:tc>
                  <a:txBody>
                    <a:bodyPr/>
                    <a:lstStyle/>
                    <a:p>
                      <a:pPr algn="l" fontAlgn="b"/>
                      <a:r>
                        <a:rPr lang="en-US" sz="700" b="0" i="0" u="none" strike="noStrike">
                          <a:effectLst/>
                          <a:latin typeface="Arial" panose="020B0604020202020204" pitchFamily="34" charset="0"/>
                        </a:rPr>
                        <a:t>Bookkeeper</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$82,093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0.50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(0.50)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7491130"/>
                  </a:ext>
                </a:extLst>
              </a:tr>
              <a:tr h="149942">
                <a:tc>
                  <a:txBody>
                    <a:bodyPr/>
                    <a:lstStyle/>
                    <a:p>
                      <a:pPr algn="l" fontAlgn="b"/>
                      <a:r>
                        <a:rPr lang="en-US" sz="700" b="0" i="0" u="none" strike="noStrike">
                          <a:effectLst/>
                          <a:latin typeface="Arial" panose="020B0604020202020204" pitchFamily="34" charset="0"/>
                        </a:rPr>
                        <a:t>School Clerk 231 day</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1420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$63,548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2293352"/>
                  </a:ext>
                </a:extLst>
              </a:tr>
              <a:tr h="149942">
                <a:tc>
                  <a:txBody>
                    <a:bodyPr/>
                    <a:lstStyle/>
                    <a:p>
                      <a:pPr algn="l" fontAlgn="b"/>
                      <a:r>
                        <a:rPr lang="en-US" sz="700" b="0" i="0" u="none" strike="noStrike">
                          <a:effectLst/>
                          <a:latin typeface="Arial" panose="020B0604020202020204" pitchFamily="34" charset="0"/>
                        </a:rPr>
                        <a:t>School Clerk 211 day</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1420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$59,088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5901300"/>
                  </a:ext>
                </a:extLst>
              </a:tr>
              <a:tr h="149942">
                <a:tc>
                  <a:txBody>
                    <a:bodyPr/>
                    <a:lstStyle/>
                    <a:p>
                      <a:pPr algn="l" fontAlgn="b"/>
                      <a:r>
                        <a:rPr lang="en-US" sz="700" b="0" i="0" u="none" strike="noStrike">
                          <a:effectLst/>
                          <a:latin typeface="Arial" panose="020B0604020202020204" pitchFamily="34" charset="0"/>
                        </a:rPr>
                        <a:t>School Clerk 202 day</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1420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$56,627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1685647"/>
                  </a:ext>
                </a:extLst>
              </a:tr>
              <a:tr h="149942">
                <a:tc>
                  <a:txBody>
                    <a:bodyPr/>
                    <a:lstStyle/>
                    <a:p>
                      <a:pPr algn="l" fontAlgn="b"/>
                      <a:r>
                        <a:rPr lang="en-US" sz="700" b="0" i="0" u="none" strike="noStrike">
                          <a:effectLst/>
                          <a:latin typeface="Arial" panose="020B0604020202020204" pitchFamily="34" charset="0"/>
                        </a:rPr>
                        <a:t>Registrar</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1910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$111,696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dirty="0">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9411251"/>
                  </a:ext>
                </a:extLst>
              </a:tr>
            </a:tbl>
          </a:graphicData>
        </a:graphic>
      </p:graphicFrame>
    </p:spTree>
    <p:extLst>
      <p:ext uri="{BB962C8B-B14F-4D97-AF65-F5344CB8AC3E}">
        <p14:creationId xmlns:p14="http://schemas.microsoft.com/office/powerpoint/2010/main" val="3730376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335C0E-968A-D19F-B92E-1D45FA72D836}"/>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sp>
        <p:nvSpPr>
          <p:cNvPr id="3" name="Slide Number Placeholder 2">
            <a:extLst>
              <a:ext uri="{FF2B5EF4-FFF2-40B4-BE49-F238E27FC236}">
                <a16:creationId xmlns:a16="http://schemas.microsoft.com/office/drawing/2014/main" id="{D808998C-2261-6035-961F-4A6375E92450}"/>
              </a:ext>
            </a:extLst>
          </p:cNvPr>
          <p:cNvSpPr>
            <a:spLocks noGrp="1"/>
          </p:cNvSpPr>
          <p:nvPr>
            <p:ph type="sldNum" sz="quarter" idx="12"/>
          </p:nvPr>
        </p:nvSpPr>
        <p:spPr>
          <a:xfrm>
            <a:off x="9377844" y="6448879"/>
            <a:ext cx="2743200" cy="365125"/>
          </a:xfrm>
          <a:prstGeom prst="rect">
            <a:avLst/>
          </a:prstGeom>
        </p:spPr>
        <p:txBody>
          <a:bodyPr vert="horz" lIns="0" tIns="0" rIns="0" bIns="0" rtlCol="0" anchor="ctr">
            <a:noAutofit/>
          </a:bodyPr>
          <a:lstStyle>
            <a:defPPr>
              <a:defRPr lang="en-US"/>
            </a:defPPr>
            <a:lvl1pPr marL="0" algn="r" defTabSz="914400" rtl="0" eaLnBrk="1" latinLnBrk="0" hangingPunct="1">
              <a:defRPr sz="1200" b="0" i="0" kern="1200" spc="50" baseline="0">
                <a:solidFill>
                  <a:schemeClr val="bg1"/>
                </a:solidFill>
                <a:latin typeface="+mn-lt"/>
                <a:ea typeface="+mn-ea"/>
                <a:cs typeface="Arial Black"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C10A0C-BB77-FD4A-8FA4-D4334D01E3A4}" type="slidenum">
              <a:rPr lang="en-US" smtClean="0"/>
              <a:pPr/>
              <a:t>18</a:t>
            </a:fld>
            <a:endParaRPr lang="en-US"/>
          </a:p>
        </p:txBody>
      </p:sp>
      <p:graphicFrame>
        <p:nvGraphicFramePr>
          <p:cNvPr id="4" name="Table 3">
            <a:extLst>
              <a:ext uri="{FF2B5EF4-FFF2-40B4-BE49-F238E27FC236}">
                <a16:creationId xmlns:a16="http://schemas.microsoft.com/office/drawing/2014/main" id="{139051E4-CEC8-3BC2-5D49-531AC757F9BC}"/>
              </a:ext>
            </a:extLst>
          </p:cNvPr>
          <p:cNvGraphicFramePr>
            <a:graphicFrameLocks noGrp="1"/>
          </p:cNvGraphicFramePr>
          <p:nvPr/>
        </p:nvGraphicFramePr>
        <p:xfrm>
          <a:off x="742384" y="244444"/>
          <a:ext cx="10846049" cy="5956201"/>
        </p:xfrm>
        <a:graphic>
          <a:graphicData uri="http://schemas.openxmlformats.org/drawingml/2006/table">
            <a:tbl>
              <a:tblPr/>
              <a:tblGrid>
                <a:gridCol w="2540170">
                  <a:extLst>
                    <a:ext uri="{9D8B030D-6E8A-4147-A177-3AD203B41FA5}">
                      <a16:colId xmlns:a16="http://schemas.microsoft.com/office/drawing/2014/main" val="2150141370"/>
                    </a:ext>
                  </a:extLst>
                </a:gridCol>
                <a:gridCol w="2051307">
                  <a:extLst>
                    <a:ext uri="{9D8B030D-6E8A-4147-A177-3AD203B41FA5}">
                      <a16:colId xmlns:a16="http://schemas.microsoft.com/office/drawing/2014/main" val="1566706421"/>
                    </a:ext>
                  </a:extLst>
                </a:gridCol>
                <a:gridCol w="670989">
                  <a:extLst>
                    <a:ext uri="{9D8B030D-6E8A-4147-A177-3AD203B41FA5}">
                      <a16:colId xmlns:a16="http://schemas.microsoft.com/office/drawing/2014/main" val="3050662989"/>
                    </a:ext>
                  </a:extLst>
                </a:gridCol>
                <a:gridCol w="575133">
                  <a:extLst>
                    <a:ext uri="{9D8B030D-6E8A-4147-A177-3AD203B41FA5}">
                      <a16:colId xmlns:a16="http://schemas.microsoft.com/office/drawing/2014/main" val="2787039151"/>
                    </a:ext>
                  </a:extLst>
                </a:gridCol>
                <a:gridCol w="613475">
                  <a:extLst>
                    <a:ext uri="{9D8B030D-6E8A-4147-A177-3AD203B41FA5}">
                      <a16:colId xmlns:a16="http://schemas.microsoft.com/office/drawing/2014/main" val="1821369146"/>
                    </a:ext>
                  </a:extLst>
                </a:gridCol>
                <a:gridCol w="891455">
                  <a:extLst>
                    <a:ext uri="{9D8B030D-6E8A-4147-A177-3AD203B41FA5}">
                      <a16:colId xmlns:a16="http://schemas.microsoft.com/office/drawing/2014/main" val="3541773140"/>
                    </a:ext>
                  </a:extLst>
                </a:gridCol>
                <a:gridCol w="642232">
                  <a:extLst>
                    <a:ext uri="{9D8B030D-6E8A-4147-A177-3AD203B41FA5}">
                      <a16:colId xmlns:a16="http://schemas.microsoft.com/office/drawing/2014/main" val="4104227644"/>
                    </a:ext>
                  </a:extLst>
                </a:gridCol>
                <a:gridCol w="862701">
                  <a:extLst>
                    <a:ext uri="{9D8B030D-6E8A-4147-A177-3AD203B41FA5}">
                      <a16:colId xmlns:a16="http://schemas.microsoft.com/office/drawing/2014/main" val="2226287401"/>
                    </a:ext>
                  </a:extLst>
                </a:gridCol>
                <a:gridCol w="884267">
                  <a:extLst>
                    <a:ext uri="{9D8B030D-6E8A-4147-A177-3AD203B41FA5}">
                      <a16:colId xmlns:a16="http://schemas.microsoft.com/office/drawing/2014/main" val="2985190643"/>
                    </a:ext>
                  </a:extLst>
                </a:gridCol>
                <a:gridCol w="1114320">
                  <a:extLst>
                    <a:ext uri="{9D8B030D-6E8A-4147-A177-3AD203B41FA5}">
                      <a16:colId xmlns:a16="http://schemas.microsoft.com/office/drawing/2014/main" val="2425141891"/>
                    </a:ext>
                  </a:extLst>
                </a:gridCol>
              </a:tblGrid>
              <a:tr h="94121">
                <a:tc>
                  <a:txBody>
                    <a:bodyPr/>
                    <a:lstStyle/>
                    <a:p>
                      <a:pPr algn="l" fontAlgn="b"/>
                      <a:r>
                        <a:rPr lang="en-US" sz="300" b="1" i="0" u="none" strike="noStrike">
                          <a:solidFill>
                            <a:srgbClr val="FFFFFF"/>
                          </a:solidFill>
                          <a:effectLst/>
                          <a:latin typeface="Arial" panose="020B0604020202020204" pitchFamily="34" charset="0"/>
                        </a:rPr>
                        <a:t>SCHOOL SUPPORT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300" b="1" i="0" u="none" strike="noStrike">
                        <a:solidFill>
                          <a:srgbClr val="FFFFFF"/>
                        </a:solidFill>
                        <a:effectLst/>
                        <a:latin typeface="Arial" panose="020B0604020202020204" pitchFamily="34" charset="0"/>
                      </a:endParaRPr>
                    </a:p>
                  </a:txBody>
                  <a:tcPr marL="2780" marR="2780" marT="2780" marB="1334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300" b="1" i="0" u="none" strike="noStrike">
                        <a:solidFill>
                          <a:srgbClr val="FFFFFF"/>
                        </a:solidFill>
                        <a:effectLst/>
                        <a:latin typeface="Arial" panose="020B0604020202020204" pitchFamily="34" charset="0"/>
                      </a:endParaRPr>
                    </a:p>
                  </a:txBody>
                  <a:tcPr marL="2780" marR="2780" marT="2780" marB="1334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300" b="1" i="0" u="none" strike="noStrike">
                        <a:solidFill>
                          <a:srgbClr val="FFFFFF"/>
                        </a:solidFill>
                        <a:effectLst/>
                        <a:latin typeface="Arial" panose="020B0604020202020204" pitchFamily="34" charset="0"/>
                      </a:endParaRPr>
                    </a:p>
                  </a:txBody>
                  <a:tcPr marL="2780" marR="2780" marT="2780" marB="1334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300" b="1" i="0" u="none" strike="noStrike">
                        <a:solidFill>
                          <a:srgbClr val="FFFFFF"/>
                        </a:solidFill>
                        <a:effectLst/>
                        <a:latin typeface="Arial" panose="020B0604020202020204" pitchFamily="34" charset="0"/>
                      </a:endParaRPr>
                    </a:p>
                  </a:txBody>
                  <a:tcPr marL="2780" marR="2780" marT="2780" marB="1334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300" b="0" i="0" u="none" strike="noStrike">
                          <a:effectLst/>
                          <a:latin typeface="Arial" panose="020B0604020202020204" pitchFamily="34" charset="0"/>
                        </a:rPr>
                        <a:t> </a:t>
                      </a:r>
                    </a:p>
                  </a:txBody>
                  <a:tcPr marL="2780" marR="2780" marT="2780" marB="13346"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300" b="1" i="0" u="none" strike="noStrike">
                        <a:solidFill>
                          <a:srgbClr val="FFFFFF"/>
                        </a:solidFill>
                        <a:effectLst/>
                        <a:latin typeface="Arial" panose="020B0604020202020204" pitchFamily="34" charset="0"/>
                      </a:endParaRPr>
                    </a:p>
                  </a:txBody>
                  <a:tcPr marL="2780" marR="2780" marT="2780" marB="1334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300" b="1" i="0" u="none" strike="noStrike">
                        <a:solidFill>
                          <a:srgbClr val="FFFFFF"/>
                        </a:solidFill>
                        <a:effectLst/>
                        <a:latin typeface="Arial" panose="020B0604020202020204" pitchFamily="34" charset="0"/>
                      </a:endParaRPr>
                    </a:p>
                  </a:txBody>
                  <a:tcPr marL="2780" marR="2780" marT="2780" marB="1334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300" b="1" i="0" u="none" strike="noStrike">
                        <a:solidFill>
                          <a:srgbClr val="FFFFFF"/>
                        </a:solidFill>
                        <a:effectLst/>
                        <a:latin typeface="Arial" panose="020B0604020202020204" pitchFamily="34" charset="0"/>
                      </a:endParaRPr>
                    </a:p>
                  </a:txBody>
                  <a:tcPr marL="2780" marR="2780" marT="2780" marB="1334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993398384"/>
                  </a:ext>
                </a:extLst>
              </a:tr>
              <a:tr h="83744">
                <a:tc>
                  <a:txBody>
                    <a:bodyPr/>
                    <a:lstStyle/>
                    <a:p>
                      <a:pPr algn="l" fontAlgn="b"/>
                      <a:r>
                        <a:rPr lang="en-US" sz="300" b="0" i="0" u="none" strike="noStrike">
                          <a:effectLst/>
                          <a:latin typeface="Arial" panose="020B0604020202020204" pitchFamily="34" charset="0"/>
                        </a:rPr>
                        <a:t>Specialist Attendance  202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$132,301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9490373"/>
                  </a:ext>
                </a:extLst>
              </a:tr>
              <a:tr h="83744">
                <a:tc>
                  <a:txBody>
                    <a:bodyPr/>
                    <a:lstStyle/>
                    <a:p>
                      <a:pPr algn="l" fontAlgn="b"/>
                      <a:r>
                        <a:rPr lang="en-US" sz="300" b="0" i="0" u="none" strike="noStrike">
                          <a:effectLst/>
                          <a:latin typeface="Arial" panose="020B0604020202020204" pitchFamily="34" charset="0"/>
                        </a:rPr>
                        <a:t>Specialist Attendance  211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7332255"/>
                  </a:ext>
                </a:extLst>
              </a:tr>
              <a:tr h="83744">
                <a:tc>
                  <a:txBody>
                    <a:bodyPr/>
                    <a:lstStyle/>
                    <a:p>
                      <a:pPr algn="l" fontAlgn="b"/>
                      <a:r>
                        <a:rPr lang="en-US" sz="300" b="0" i="0" u="none" strike="noStrike">
                          <a:effectLst/>
                          <a:latin typeface="Arial" panose="020B0604020202020204" pitchFamily="34" charset="0"/>
                        </a:rPr>
                        <a:t>AUTR Resident Teacher Relay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150120025691021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8350971"/>
                  </a:ext>
                </a:extLst>
              </a:tr>
              <a:tr h="83744">
                <a:tc>
                  <a:txBody>
                    <a:bodyPr/>
                    <a:lstStyle/>
                    <a:p>
                      <a:pPr algn="l" fontAlgn="b"/>
                      <a:r>
                        <a:rPr lang="en-US" sz="300" b="0" i="0" u="none" strike="noStrike">
                          <a:effectLst/>
                          <a:latin typeface="Arial" panose="020B0604020202020204" pitchFamily="34" charset="0"/>
                        </a:rPr>
                        <a:t>Board Certified Behavior Analyst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150159825699990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310854"/>
                  </a:ext>
                </a:extLst>
              </a:tr>
              <a:tr h="83744">
                <a:tc>
                  <a:txBody>
                    <a:bodyPr/>
                    <a:lstStyle/>
                    <a:p>
                      <a:pPr algn="l" fontAlgn="b"/>
                      <a:r>
                        <a:rPr lang="en-US" sz="300" b="0" i="0" u="none" strike="noStrike">
                          <a:effectLst/>
                          <a:latin typeface="Arial" panose="020B0604020202020204" pitchFamily="34" charset="0"/>
                        </a:rPr>
                        <a:t>Specialist Behavior 202 days</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$132,301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5572255"/>
                  </a:ext>
                </a:extLst>
              </a:tr>
              <a:tr h="83744">
                <a:tc>
                  <a:txBody>
                    <a:bodyPr/>
                    <a:lstStyle/>
                    <a:p>
                      <a:pPr algn="l" fontAlgn="b"/>
                      <a:r>
                        <a:rPr lang="en-US" sz="300" b="0" i="0" u="none" strike="noStrike">
                          <a:effectLst/>
                          <a:latin typeface="Arial" panose="020B0604020202020204" pitchFamily="34" charset="0"/>
                        </a:rPr>
                        <a:t>Specialist Behavior 211 days</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9924159"/>
                  </a:ext>
                </a:extLst>
              </a:tr>
              <a:tr h="83744">
                <a:tc>
                  <a:txBody>
                    <a:bodyPr/>
                    <a:lstStyle/>
                    <a:p>
                      <a:pPr algn="l" fontAlgn="b"/>
                      <a:r>
                        <a:rPr lang="en-US" sz="300" b="0" i="0" u="none" strike="noStrike">
                          <a:effectLst/>
                          <a:latin typeface="Arial" panose="020B0604020202020204" pitchFamily="34" charset="0"/>
                        </a:rPr>
                        <a:t>Therapist Clinical</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1740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$141,098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7158697"/>
                  </a:ext>
                </a:extLst>
              </a:tr>
              <a:tr h="83744">
                <a:tc>
                  <a:txBody>
                    <a:bodyPr/>
                    <a:lstStyle/>
                    <a:p>
                      <a:pPr algn="l" fontAlgn="b"/>
                      <a:r>
                        <a:rPr lang="en-US" sz="300" b="0" i="0" u="none" strike="noStrike">
                          <a:effectLst/>
                          <a:latin typeface="Arial" panose="020B0604020202020204" pitchFamily="34" charset="0"/>
                        </a:rPr>
                        <a:t>Counselor Elementary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150151025691021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1720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$155,890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1326509"/>
                  </a:ext>
                </a:extLst>
              </a:tr>
              <a:tr h="83744">
                <a:tc>
                  <a:txBody>
                    <a:bodyPr/>
                    <a:lstStyle/>
                    <a:p>
                      <a:pPr algn="l" fontAlgn="b"/>
                      <a:r>
                        <a:rPr lang="en-US" sz="300" b="0" i="0" u="none" strike="noStrike">
                          <a:effectLst/>
                          <a:latin typeface="Arial" panose="020B0604020202020204" pitchFamily="34" charset="0"/>
                        </a:rPr>
                        <a:t>CREATE Teacher Intern</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150120025691021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$72,630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5747954"/>
                  </a:ext>
                </a:extLst>
              </a:tr>
              <a:tr h="83744">
                <a:tc>
                  <a:txBody>
                    <a:bodyPr/>
                    <a:lstStyle/>
                    <a:p>
                      <a:pPr algn="l" fontAlgn="b"/>
                      <a:r>
                        <a:rPr lang="en-US" sz="300" b="0" i="0" u="none" strike="noStrike">
                          <a:effectLst/>
                          <a:latin typeface="Arial" panose="020B0604020202020204" pitchFamily="34" charset="0"/>
                        </a:rPr>
                        <a:t>Specialist Engagement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6462063"/>
                  </a:ext>
                </a:extLst>
              </a:tr>
              <a:tr h="83744">
                <a:tc>
                  <a:txBody>
                    <a:bodyPr/>
                    <a:lstStyle/>
                    <a:p>
                      <a:pPr algn="l" fontAlgn="b"/>
                      <a:r>
                        <a:rPr lang="en-US" sz="300" b="0" i="0" u="none" strike="noStrike">
                          <a:effectLst/>
                          <a:latin typeface="Arial" panose="020B0604020202020204" pitchFamily="34" charset="0"/>
                        </a:rPr>
                        <a:t>Instructional Coach 202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$149,395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6398129"/>
                  </a:ext>
                </a:extLst>
              </a:tr>
              <a:tr h="83744">
                <a:tc>
                  <a:txBody>
                    <a:bodyPr/>
                    <a:lstStyle/>
                    <a:p>
                      <a:pPr algn="l" fontAlgn="b"/>
                      <a:r>
                        <a:rPr lang="en-US" sz="300" b="0" i="0" u="none" strike="noStrike">
                          <a:effectLst/>
                          <a:latin typeface="Arial" panose="020B0604020202020204" pitchFamily="34" charset="0"/>
                        </a:rPr>
                        <a:t>Instructional Coach 211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$156,932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8857340"/>
                  </a:ext>
                </a:extLst>
              </a:tr>
              <a:tr h="83744">
                <a:tc>
                  <a:txBody>
                    <a:bodyPr/>
                    <a:lstStyle/>
                    <a:p>
                      <a:pPr algn="l" fontAlgn="b"/>
                      <a:r>
                        <a:rPr lang="en-US" sz="300" b="0" i="0" u="none" strike="noStrike">
                          <a:effectLst/>
                          <a:latin typeface="Arial" panose="020B0604020202020204" pitchFamily="34" charset="0"/>
                        </a:rPr>
                        <a:t>Instructional Coach Readers are Leaders 211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100123425691210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1.00 </a:t>
                      </a:r>
                    </a:p>
                  </a:txBody>
                  <a:tcPr marL="2780" marR="2780" marT="2780" marB="13346"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$157,054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0" i="0" u="none" strike="noStrike">
                          <a:effectLst/>
                          <a:latin typeface="Arial" panose="020B0604020202020204" pitchFamily="34" charset="0"/>
                        </a:rPr>
                        <a:t> $157,054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4650916"/>
                  </a:ext>
                </a:extLst>
              </a:tr>
              <a:tr h="83744">
                <a:tc>
                  <a:txBody>
                    <a:bodyPr/>
                    <a:lstStyle/>
                    <a:p>
                      <a:pPr algn="l" fontAlgn="b"/>
                      <a:r>
                        <a:rPr lang="en-US" sz="300" b="0" i="0" u="none" strike="noStrike">
                          <a:effectLst/>
                          <a:latin typeface="Arial" panose="020B0604020202020204" pitchFamily="34" charset="0"/>
                        </a:rPr>
                        <a:t>Master Teacher Leader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150120025691021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$140,656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7566987"/>
                  </a:ext>
                </a:extLst>
              </a:tr>
              <a:tr h="83744">
                <a:tc>
                  <a:txBody>
                    <a:bodyPr/>
                    <a:lstStyle/>
                    <a:p>
                      <a:pPr algn="l" fontAlgn="b"/>
                      <a:r>
                        <a:rPr lang="en-US" sz="300" b="0" i="0" u="none" strike="noStrike">
                          <a:effectLst/>
                          <a:latin typeface="Arial" panose="020B0604020202020204" pitchFamily="34" charset="0"/>
                        </a:rPr>
                        <a:t>Media Specialist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100150525691310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2220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1650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1.00 </a:t>
                      </a:r>
                    </a:p>
                  </a:txBody>
                  <a:tcPr marL="2780" marR="2780" marT="2780" marB="13346"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$149,001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0" i="0" u="none" strike="noStrike">
                          <a:effectLst/>
                          <a:latin typeface="Arial" panose="020B0604020202020204" pitchFamily="34" charset="0"/>
                        </a:rPr>
                        <a:t> $149,001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4708086"/>
                  </a:ext>
                </a:extLst>
              </a:tr>
              <a:tr h="83744">
                <a:tc>
                  <a:txBody>
                    <a:bodyPr/>
                    <a:lstStyle/>
                    <a:p>
                      <a:pPr algn="l" fontAlgn="b"/>
                      <a:r>
                        <a:rPr lang="en-US" sz="300" b="0" i="0" u="none" strike="noStrike">
                          <a:effectLst/>
                          <a:latin typeface="Arial" panose="020B0604020202020204" pitchFamily="34" charset="0"/>
                        </a:rPr>
                        <a:t>Parent Liaison</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$57,496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9014333"/>
                  </a:ext>
                </a:extLst>
              </a:tr>
              <a:tr h="83744">
                <a:tc>
                  <a:txBody>
                    <a:bodyPr/>
                    <a:lstStyle/>
                    <a:p>
                      <a:pPr algn="l" fontAlgn="b"/>
                      <a:r>
                        <a:rPr lang="en-US" sz="300" b="0" i="0" u="none" strike="noStrike">
                          <a:effectLst/>
                          <a:latin typeface="Arial" panose="020B0604020202020204" pitchFamily="34" charset="0"/>
                        </a:rPr>
                        <a:t>Project Facilitator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1650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$99,859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6612638"/>
                  </a:ext>
                </a:extLst>
              </a:tr>
              <a:tr h="83744">
                <a:tc>
                  <a:txBody>
                    <a:bodyPr/>
                    <a:lstStyle/>
                    <a:p>
                      <a:pPr algn="l" fontAlgn="b"/>
                      <a:r>
                        <a:rPr lang="en-US" sz="300" b="0" i="0" u="none" strike="noStrike">
                          <a:effectLst/>
                          <a:latin typeface="Arial" panose="020B0604020202020204" pitchFamily="34" charset="0"/>
                        </a:rPr>
                        <a:t>Project Manager School Based</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$99,859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9569343"/>
                  </a:ext>
                </a:extLst>
              </a:tr>
              <a:tr h="83744">
                <a:tc>
                  <a:txBody>
                    <a:bodyPr/>
                    <a:lstStyle/>
                    <a:p>
                      <a:pPr algn="l" fontAlgn="b"/>
                      <a:r>
                        <a:rPr lang="en-US" sz="300" b="0" i="0" u="none" strike="noStrike">
                          <a:effectLst/>
                          <a:latin typeface="Arial" panose="020B0604020202020204" pitchFamily="34" charset="0"/>
                        </a:rPr>
                        <a:t>Restorative Practices Coach 202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150160325699990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$149,395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1214761"/>
                  </a:ext>
                </a:extLst>
              </a:tr>
              <a:tr h="83744">
                <a:tc>
                  <a:txBody>
                    <a:bodyPr/>
                    <a:lstStyle/>
                    <a:p>
                      <a:pPr algn="l" fontAlgn="b"/>
                      <a:r>
                        <a:rPr lang="en-US" sz="300" b="0" i="0" u="none" strike="noStrike">
                          <a:effectLst/>
                          <a:latin typeface="Arial" panose="020B0604020202020204" pitchFamily="34" charset="0"/>
                        </a:rPr>
                        <a:t>Restorative Practices Coach 211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150160325699990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$156,932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0518257"/>
                  </a:ext>
                </a:extLst>
              </a:tr>
              <a:tr h="83744">
                <a:tc>
                  <a:txBody>
                    <a:bodyPr/>
                    <a:lstStyle/>
                    <a:p>
                      <a:pPr algn="l" fontAlgn="b"/>
                      <a:r>
                        <a:rPr lang="en-US" sz="300" b="0" i="0" u="none" strike="noStrike">
                          <a:effectLst/>
                          <a:latin typeface="Arial" panose="020B0604020202020204" pitchFamily="34" charset="0"/>
                        </a:rPr>
                        <a:t>Community Liaison Bilingual</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150123725691351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$79,057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472940"/>
                  </a:ext>
                </a:extLst>
              </a:tr>
              <a:tr h="83744">
                <a:tc>
                  <a:txBody>
                    <a:bodyPr/>
                    <a:lstStyle/>
                    <a:p>
                      <a:pPr algn="l" fontAlgn="b"/>
                      <a:r>
                        <a:rPr lang="en-US" sz="300" b="0" i="0" u="none" strike="noStrike">
                          <a:effectLst/>
                          <a:latin typeface="Arial" panose="020B0604020202020204" pitchFamily="34" charset="0"/>
                        </a:rPr>
                        <a:t>School Communication Liaison</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$79,057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8743911"/>
                  </a:ext>
                </a:extLst>
              </a:tr>
              <a:tr h="83744">
                <a:tc>
                  <a:txBody>
                    <a:bodyPr/>
                    <a:lstStyle/>
                    <a:p>
                      <a:pPr algn="l" fontAlgn="b"/>
                      <a:r>
                        <a:rPr lang="en-US" sz="300" b="0" i="0" u="none" strike="noStrike">
                          <a:effectLst/>
                          <a:latin typeface="Arial" panose="020B0604020202020204" pitchFamily="34" charset="0"/>
                        </a:rPr>
                        <a:t>School Nurse LPN</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100131025691500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1630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1.00 </a:t>
                      </a:r>
                    </a:p>
                  </a:txBody>
                  <a:tcPr marL="2780" marR="2780" marT="2780" marB="13346"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$81,711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0" i="0" u="none" strike="noStrike">
                          <a:effectLst/>
                          <a:latin typeface="Arial" panose="020B0604020202020204" pitchFamily="34" charset="0"/>
                        </a:rPr>
                        <a:t> $81,711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4658391"/>
                  </a:ext>
                </a:extLst>
              </a:tr>
              <a:tr h="83744">
                <a:tc>
                  <a:txBody>
                    <a:bodyPr/>
                    <a:lstStyle/>
                    <a:p>
                      <a:pPr algn="l" fontAlgn="b"/>
                      <a:r>
                        <a:rPr lang="en-US" sz="300" b="0" i="0" u="none" strike="noStrike">
                          <a:effectLst/>
                          <a:latin typeface="Arial" panose="020B0604020202020204" pitchFamily="34" charset="0"/>
                        </a:rPr>
                        <a:t>School Nurse RN</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100131025691500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1630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$123,493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5800377"/>
                  </a:ext>
                </a:extLst>
              </a:tr>
              <a:tr h="83744">
                <a:tc>
                  <a:txBody>
                    <a:bodyPr/>
                    <a:lstStyle/>
                    <a:p>
                      <a:pPr algn="l" fontAlgn="b"/>
                      <a:r>
                        <a:rPr lang="en-US" sz="300" b="0" i="0" u="none" strike="noStrike">
                          <a:effectLst/>
                          <a:latin typeface="Arial" panose="020B0604020202020204" pitchFamily="34" charset="0"/>
                        </a:rPr>
                        <a:t>School Nurse RN School Funded</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100131025691051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1630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300" b="0" i="0" u="none" strike="noStrike">
                          <a:effectLst/>
                          <a:latin typeface="Arial" panose="020B0604020202020204" pitchFamily="34" charset="0"/>
                        </a:rPr>
                        <a:t>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$123,493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275968"/>
                  </a:ext>
                </a:extLst>
              </a:tr>
              <a:tr h="83744">
                <a:tc>
                  <a:txBody>
                    <a:bodyPr/>
                    <a:lstStyle/>
                    <a:p>
                      <a:pPr algn="l" fontAlgn="b"/>
                      <a:r>
                        <a:rPr lang="en-US" sz="300" b="0" i="0" u="none" strike="noStrike">
                          <a:effectLst/>
                          <a:latin typeface="Arial" panose="020B0604020202020204" pitchFamily="34" charset="0"/>
                        </a:rPr>
                        <a:t>Signature Band Teacher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150169725691051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1180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8362180"/>
                  </a:ext>
                </a:extLst>
              </a:tr>
              <a:tr h="83744">
                <a:tc>
                  <a:txBody>
                    <a:bodyPr/>
                    <a:lstStyle/>
                    <a:p>
                      <a:pPr algn="l" fontAlgn="b"/>
                      <a:r>
                        <a:rPr lang="en-US" sz="300" b="0" i="0" u="none" strike="noStrike">
                          <a:effectLst/>
                          <a:latin typeface="Arial" panose="020B0604020202020204" pitchFamily="34" charset="0"/>
                        </a:rPr>
                        <a:t>Signature IB Specialist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150169725699990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5869379"/>
                  </a:ext>
                </a:extLst>
              </a:tr>
              <a:tr h="83744">
                <a:tc>
                  <a:txBody>
                    <a:bodyPr/>
                    <a:lstStyle/>
                    <a:p>
                      <a:pPr algn="l" fontAlgn="b"/>
                      <a:r>
                        <a:rPr lang="en-US" sz="300" b="0" i="0" u="none" strike="noStrike">
                          <a:effectLst/>
                          <a:latin typeface="Arial" panose="020B0604020202020204" pitchFamily="34" charset="0"/>
                        </a:rPr>
                        <a:t>Signature Prgm Coach 202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150169725691210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$149,395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5020531"/>
                  </a:ext>
                </a:extLst>
              </a:tr>
              <a:tr h="83744">
                <a:tc>
                  <a:txBody>
                    <a:bodyPr/>
                    <a:lstStyle/>
                    <a:p>
                      <a:pPr algn="l" fontAlgn="b"/>
                      <a:r>
                        <a:rPr lang="en-US" sz="300" b="0" i="0" u="none" strike="noStrike">
                          <a:effectLst/>
                          <a:latin typeface="Arial" panose="020B0604020202020204" pitchFamily="34" charset="0"/>
                        </a:rPr>
                        <a:t>Signature Prgm Coach 211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150169725691210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$156,932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3282474"/>
                  </a:ext>
                </a:extLst>
              </a:tr>
              <a:tr h="83744">
                <a:tc>
                  <a:txBody>
                    <a:bodyPr/>
                    <a:lstStyle/>
                    <a:p>
                      <a:pPr algn="l" fontAlgn="b"/>
                      <a:r>
                        <a:rPr lang="en-US" sz="300" b="0" i="0" u="none" strike="noStrike">
                          <a:effectLst/>
                          <a:latin typeface="Arial" panose="020B0604020202020204" pitchFamily="34" charset="0"/>
                        </a:rPr>
                        <a:t>Signature Orchestra Teacher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150169725691051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1180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1561935"/>
                  </a:ext>
                </a:extLst>
              </a:tr>
              <a:tr h="83744">
                <a:tc>
                  <a:txBody>
                    <a:bodyPr/>
                    <a:lstStyle/>
                    <a:p>
                      <a:pPr algn="l" fontAlgn="b"/>
                      <a:r>
                        <a:rPr lang="en-US" sz="300" b="0" i="0" u="none" strike="noStrike">
                          <a:effectLst/>
                          <a:latin typeface="Arial" panose="020B0604020202020204" pitchFamily="34" charset="0"/>
                        </a:rPr>
                        <a:t>Signature Paraprofessional</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150169725691021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1400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$56,115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088449"/>
                  </a:ext>
                </a:extLst>
              </a:tr>
              <a:tr h="83744">
                <a:tc>
                  <a:txBody>
                    <a:bodyPr/>
                    <a:lstStyle/>
                    <a:p>
                      <a:pPr algn="l" fontAlgn="b"/>
                      <a:r>
                        <a:rPr lang="en-US" sz="300" b="0" i="0" u="none" strike="noStrike">
                          <a:effectLst/>
                          <a:latin typeface="Arial" panose="020B0604020202020204" pitchFamily="34" charset="0"/>
                        </a:rPr>
                        <a:t>Signature Program Support Specialist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150169725699990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2173981"/>
                  </a:ext>
                </a:extLst>
              </a:tr>
              <a:tr h="83744">
                <a:tc>
                  <a:txBody>
                    <a:bodyPr/>
                    <a:lstStyle/>
                    <a:p>
                      <a:pPr algn="l" fontAlgn="b"/>
                      <a:r>
                        <a:rPr lang="en-US" sz="300" b="0" i="0" u="none" strike="noStrike">
                          <a:effectLst/>
                          <a:latin typeface="Arial" panose="020B0604020202020204" pitchFamily="34" charset="0"/>
                        </a:rPr>
                        <a:t>Signature World Language Teacher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150169725691051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1180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4175961"/>
                  </a:ext>
                </a:extLst>
              </a:tr>
              <a:tr h="83744">
                <a:tc>
                  <a:txBody>
                    <a:bodyPr/>
                    <a:lstStyle/>
                    <a:p>
                      <a:pPr algn="l" fontAlgn="b"/>
                      <a:r>
                        <a:rPr lang="en-US" sz="300" b="0" i="0" u="none" strike="noStrike">
                          <a:effectLst/>
                          <a:latin typeface="Arial" panose="020B0604020202020204" pitchFamily="34" charset="0"/>
                        </a:rPr>
                        <a:t>Social Emotional Learning Coach 211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150160325699990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$156,932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0765089"/>
                  </a:ext>
                </a:extLst>
              </a:tr>
              <a:tr h="83744">
                <a:tc>
                  <a:txBody>
                    <a:bodyPr/>
                    <a:lstStyle/>
                    <a:p>
                      <a:pPr algn="l" fontAlgn="b"/>
                      <a:r>
                        <a:rPr lang="en-US" sz="300" b="0" i="0" u="none" strike="noStrike">
                          <a:effectLst/>
                          <a:latin typeface="Arial" panose="020B0604020202020204" pitchFamily="34" charset="0"/>
                        </a:rPr>
                        <a:t>Social Worker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100130925699990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1760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1.00 </a:t>
                      </a:r>
                    </a:p>
                  </a:txBody>
                  <a:tcPr marL="2780" marR="2780" marT="2780" marB="13346"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$142,858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0" i="0" u="none" strike="noStrike">
                          <a:effectLst/>
                          <a:latin typeface="Arial" panose="020B0604020202020204" pitchFamily="34" charset="0"/>
                        </a:rPr>
                        <a:t> $142,858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0638106"/>
                  </a:ext>
                </a:extLst>
              </a:tr>
              <a:tr h="83744">
                <a:tc>
                  <a:txBody>
                    <a:bodyPr/>
                    <a:lstStyle/>
                    <a:p>
                      <a:pPr algn="l" fontAlgn="b"/>
                      <a:r>
                        <a:rPr lang="en-US" sz="300" b="0" i="0" u="none" strike="noStrike">
                          <a:effectLst/>
                          <a:latin typeface="Arial" panose="020B0604020202020204" pitchFamily="34" charset="0"/>
                        </a:rPr>
                        <a:t>Social Worker Lead</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100130925699990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1760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$142,858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769558"/>
                  </a:ext>
                </a:extLst>
              </a:tr>
              <a:tr h="83744">
                <a:tc>
                  <a:txBody>
                    <a:bodyPr/>
                    <a:lstStyle/>
                    <a:p>
                      <a:pPr algn="l" fontAlgn="b"/>
                      <a:r>
                        <a:rPr lang="en-US" sz="300" b="0" i="0" u="none" strike="noStrike">
                          <a:effectLst/>
                          <a:latin typeface="Arial" panose="020B0604020202020204" pitchFamily="34" charset="0"/>
                        </a:rPr>
                        <a:t>Specialist SST Intervention</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150159825699990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1490196"/>
                  </a:ext>
                </a:extLst>
              </a:tr>
              <a:tr h="83744">
                <a:tc>
                  <a:txBody>
                    <a:bodyPr/>
                    <a:lstStyle/>
                    <a:p>
                      <a:pPr algn="l" fontAlgn="b"/>
                      <a:r>
                        <a:rPr lang="en-US" sz="300" b="0" i="0" u="none" strike="noStrike">
                          <a:effectLst/>
                          <a:latin typeface="Arial" panose="020B0604020202020204" pitchFamily="34" charset="0"/>
                        </a:rPr>
                        <a:t>Turnaround Attendance Specialist (202 days)</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150162325699990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$132,301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3992860"/>
                  </a:ext>
                </a:extLst>
              </a:tr>
              <a:tr h="83744">
                <a:tc>
                  <a:txBody>
                    <a:bodyPr/>
                    <a:lstStyle/>
                    <a:p>
                      <a:pPr algn="l" fontAlgn="b"/>
                      <a:r>
                        <a:rPr lang="en-US" sz="300" b="0" i="0" u="none" strike="noStrike">
                          <a:effectLst/>
                          <a:latin typeface="Arial" panose="020B0604020202020204" pitchFamily="34" charset="0"/>
                        </a:rPr>
                        <a:t>Turnaround Attendance Specialist (211 days)</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150162325699990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1916943"/>
                  </a:ext>
                </a:extLst>
              </a:tr>
              <a:tr h="83744">
                <a:tc>
                  <a:txBody>
                    <a:bodyPr/>
                    <a:lstStyle/>
                    <a:p>
                      <a:pPr algn="l" fontAlgn="b"/>
                      <a:r>
                        <a:rPr lang="en-US" sz="300" b="0" i="0" u="none" strike="noStrike">
                          <a:effectLst/>
                          <a:latin typeface="Arial" panose="020B0604020202020204" pitchFamily="34" charset="0"/>
                        </a:rPr>
                        <a:t>Turnaround Behavior Specialist (202 days)</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150162225699990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$132,301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9138896"/>
                  </a:ext>
                </a:extLst>
              </a:tr>
              <a:tr h="83744">
                <a:tc>
                  <a:txBody>
                    <a:bodyPr/>
                    <a:lstStyle/>
                    <a:p>
                      <a:pPr algn="l" fontAlgn="b"/>
                      <a:r>
                        <a:rPr lang="en-US" sz="300" b="0" i="0" u="none" strike="noStrike">
                          <a:effectLst/>
                          <a:latin typeface="Arial" panose="020B0604020202020204" pitchFamily="34" charset="0"/>
                        </a:rPr>
                        <a:t>Turnaround Behavior Specialist (211 days)</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150162225699990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0854197"/>
                  </a:ext>
                </a:extLst>
              </a:tr>
              <a:tr h="83744">
                <a:tc>
                  <a:txBody>
                    <a:bodyPr/>
                    <a:lstStyle/>
                    <a:p>
                      <a:pPr algn="l" fontAlgn="b"/>
                      <a:r>
                        <a:rPr lang="en-US" sz="300" b="0" i="0" u="none" strike="noStrike">
                          <a:effectLst/>
                          <a:latin typeface="Arial" panose="020B0604020202020204" pitchFamily="34" charset="0"/>
                        </a:rPr>
                        <a:t>Turnaround Board Certified Behavior Analyst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150162225699990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3574500"/>
                  </a:ext>
                </a:extLst>
              </a:tr>
              <a:tr h="83744">
                <a:tc>
                  <a:txBody>
                    <a:bodyPr/>
                    <a:lstStyle/>
                    <a:p>
                      <a:pPr algn="l" fontAlgn="b"/>
                      <a:r>
                        <a:rPr lang="en-US" sz="300" b="0" i="0" u="none" strike="noStrike">
                          <a:effectLst/>
                          <a:latin typeface="Arial" panose="020B0604020202020204" pitchFamily="34" charset="0"/>
                        </a:rPr>
                        <a:t>Turnaround Clinical Therapist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150162225699990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1740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$141,098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3099972"/>
                  </a:ext>
                </a:extLst>
              </a:tr>
              <a:tr h="83744">
                <a:tc>
                  <a:txBody>
                    <a:bodyPr/>
                    <a:lstStyle/>
                    <a:p>
                      <a:pPr algn="l" fontAlgn="b"/>
                      <a:r>
                        <a:rPr lang="en-US" sz="300" b="0" i="0" u="none" strike="noStrike">
                          <a:effectLst/>
                          <a:latin typeface="Arial" panose="020B0604020202020204" pitchFamily="34" charset="0"/>
                        </a:rPr>
                        <a:t>Turnaround Counselor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150162225691021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1720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$155,890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2309669"/>
                  </a:ext>
                </a:extLst>
              </a:tr>
              <a:tr h="83744">
                <a:tc>
                  <a:txBody>
                    <a:bodyPr/>
                    <a:lstStyle/>
                    <a:p>
                      <a:pPr algn="l" fontAlgn="b"/>
                      <a:r>
                        <a:rPr lang="en-US" sz="300" b="0" i="0" u="none" strike="noStrike">
                          <a:effectLst/>
                          <a:latin typeface="Arial" panose="020B0604020202020204" pitchFamily="34" charset="0"/>
                        </a:rPr>
                        <a:t>Turnaround Master Teacher Leader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$140,656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2721744"/>
                  </a:ext>
                </a:extLst>
              </a:tr>
              <a:tr h="83744">
                <a:tc>
                  <a:txBody>
                    <a:bodyPr/>
                    <a:lstStyle/>
                    <a:p>
                      <a:pPr algn="l" fontAlgn="b"/>
                      <a:r>
                        <a:rPr lang="en-US" sz="300" b="0" i="0" u="none" strike="noStrike">
                          <a:effectLst/>
                          <a:latin typeface="Arial" panose="020B0604020202020204" pitchFamily="34" charset="0"/>
                        </a:rPr>
                        <a:t>Turnaround Social Worker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150162225699990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1760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$142,858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4209589"/>
                  </a:ext>
                </a:extLst>
              </a:tr>
              <a:tr h="83744">
                <a:tc>
                  <a:txBody>
                    <a:bodyPr/>
                    <a:lstStyle/>
                    <a:p>
                      <a:pPr algn="l" fontAlgn="b"/>
                      <a:r>
                        <a:rPr lang="en-US" sz="300" b="0" i="0" u="none" strike="noStrike">
                          <a:effectLst/>
                          <a:latin typeface="Arial" panose="020B0604020202020204" pitchFamily="34" charset="0"/>
                        </a:rPr>
                        <a:t>Turnaround Specialist - Math</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9200863"/>
                  </a:ext>
                </a:extLst>
              </a:tr>
              <a:tr h="83744">
                <a:tc>
                  <a:txBody>
                    <a:bodyPr/>
                    <a:lstStyle/>
                    <a:p>
                      <a:pPr algn="l" fontAlgn="b"/>
                      <a:r>
                        <a:rPr lang="en-US" sz="300" b="0" i="0" u="none" strike="noStrike">
                          <a:effectLst/>
                          <a:latin typeface="Arial" panose="020B0604020202020204" pitchFamily="34" charset="0"/>
                        </a:rPr>
                        <a:t>Turnaround Specialist - Math</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150162325691210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0181405"/>
                  </a:ext>
                </a:extLst>
              </a:tr>
              <a:tr h="83744">
                <a:tc>
                  <a:txBody>
                    <a:bodyPr/>
                    <a:lstStyle/>
                    <a:p>
                      <a:pPr algn="l" fontAlgn="b"/>
                      <a:r>
                        <a:rPr lang="en-US" sz="300" b="0" i="0" u="none" strike="noStrike">
                          <a:effectLst/>
                          <a:latin typeface="Arial" panose="020B0604020202020204" pitchFamily="34" charset="0"/>
                        </a:rPr>
                        <a:t>Turnaround Specialist - Reading</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530212"/>
                  </a:ext>
                </a:extLst>
              </a:tr>
              <a:tr h="83744">
                <a:tc>
                  <a:txBody>
                    <a:bodyPr/>
                    <a:lstStyle/>
                    <a:p>
                      <a:pPr algn="l" fontAlgn="b"/>
                      <a:r>
                        <a:rPr lang="en-US" sz="300" b="0" i="0" u="none" strike="noStrike">
                          <a:effectLst/>
                          <a:latin typeface="Arial" panose="020B0604020202020204" pitchFamily="34" charset="0"/>
                        </a:rPr>
                        <a:t>Turnaround Specialist - Reading</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150162325691210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5177531"/>
                  </a:ext>
                </a:extLst>
              </a:tr>
              <a:tr h="83744">
                <a:tc>
                  <a:txBody>
                    <a:bodyPr/>
                    <a:lstStyle/>
                    <a:p>
                      <a:pPr algn="l" fontAlgn="b"/>
                      <a:r>
                        <a:rPr lang="en-US" sz="300" b="0" i="0" u="none" strike="noStrike">
                          <a:effectLst/>
                          <a:latin typeface="Arial" panose="020B0604020202020204" pitchFamily="34" charset="0"/>
                        </a:rPr>
                        <a:t>Turnaround Reading (K-5) Teacher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1657610"/>
                  </a:ext>
                </a:extLst>
              </a:tr>
              <a:tr h="83744">
                <a:tc>
                  <a:txBody>
                    <a:bodyPr/>
                    <a:lstStyle/>
                    <a:p>
                      <a:pPr algn="l" fontAlgn="b"/>
                      <a:r>
                        <a:rPr lang="en-US" sz="300" b="0" i="0" u="none" strike="noStrike">
                          <a:effectLst/>
                          <a:latin typeface="Arial" panose="020B0604020202020204" pitchFamily="34" charset="0"/>
                        </a:rPr>
                        <a:t>Turnaround Math (K-5) Teacher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6314469"/>
                  </a:ext>
                </a:extLst>
              </a:tr>
              <a:tr h="83744">
                <a:tc>
                  <a:txBody>
                    <a:bodyPr/>
                    <a:lstStyle/>
                    <a:p>
                      <a:pPr algn="l" fontAlgn="b"/>
                      <a:r>
                        <a:rPr lang="en-US" sz="300" b="0" i="0" u="none" strike="noStrike">
                          <a:effectLst/>
                          <a:latin typeface="Arial" panose="020B0604020202020204" pitchFamily="34" charset="0"/>
                        </a:rPr>
                        <a:t>Turnaround Science (K-5) Teacher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1317962"/>
                  </a:ext>
                </a:extLst>
              </a:tr>
              <a:tr h="83744">
                <a:tc>
                  <a:txBody>
                    <a:bodyPr/>
                    <a:lstStyle/>
                    <a:p>
                      <a:pPr algn="l" fontAlgn="b"/>
                      <a:r>
                        <a:rPr lang="en-US" sz="300" b="0" i="0" u="none" strike="noStrike">
                          <a:effectLst/>
                          <a:latin typeface="Arial" panose="020B0604020202020204" pitchFamily="34" charset="0"/>
                        </a:rPr>
                        <a:t>Turnaround Special Ed Interrelated Teacher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150162225691021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$127,089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1286011"/>
                  </a:ext>
                </a:extLst>
              </a:tr>
              <a:tr h="83744">
                <a:tc>
                  <a:txBody>
                    <a:bodyPr/>
                    <a:lstStyle/>
                    <a:p>
                      <a:pPr algn="l" fontAlgn="b"/>
                      <a:r>
                        <a:rPr lang="en-US" sz="300" b="0" i="0" u="none" strike="noStrike">
                          <a:effectLst/>
                          <a:latin typeface="Arial" panose="020B0604020202020204" pitchFamily="34" charset="0"/>
                        </a:rPr>
                        <a:t>Turnaround Special Ed Lead Teacher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$154,636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8253324"/>
                  </a:ext>
                </a:extLst>
              </a:tr>
              <a:tr h="83744">
                <a:tc>
                  <a:txBody>
                    <a:bodyPr/>
                    <a:lstStyle/>
                    <a:p>
                      <a:pPr algn="l" fontAlgn="b"/>
                      <a:r>
                        <a:rPr lang="en-US" sz="300" b="0" i="0" u="none" strike="noStrike">
                          <a:effectLst/>
                          <a:latin typeface="Arial" panose="020B0604020202020204" pitchFamily="34" charset="0"/>
                        </a:rPr>
                        <a:t>Turnaround Special Ed Paraprofessional</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1400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$56,115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9525987"/>
                  </a:ext>
                </a:extLst>
              </a:tr>
              <a:tr h="83744">
                <a:tc>
                  <a:txBody>
                    <a:bodyPr/>
                    <a:lstStyle/>
                    <a:p>
                      <a:pPr algn="l" fontAlgn="b"/>
                      <a:r>
                        <a:rPr lang="en-US" sz="300" b="0" i="0" u="none" strike="noStrike">
                          <a:effectLst/>
                          <a:latin typeface="Arial" panose="020B0604020202020204" pitchFamily="34" charset="0"/>
                        </a:rPr>
                        <a:t>Turnaround Paraprofessional</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1400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$56,115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8166129"/>
                  </a:ext>
                </a:extLst>
              </a:tr>
              <a:tr h="83744">
                <a:tc>
                  <a:txBody>
                    <a:bodyPr/>
                    <a:lstStyle/>
                    <a:p>
                      <a:pPr algn="l" fontAlgn="b"/>
                      <a:r>
                        <a:rPr lang="en-US" sz="300" b="0" i="0" u="none" strike="noStrike">
                          <a:effectLst/>
                          <a:latin typeface="Arial" panose="020B0604020202020204" pitchFamily="34" charset="0"/>
                        </a:rPr>
                        <a:t>Turnaround Instructional Coach (202 days)</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$149,395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2324463"/>
                  </a:ext>
                </a:extLst>
              </a:tr>
              <a:tr h="83744">
                <a:tc>
                  <a:txBody>
                    <a:bodyPr/>
                    <a:lstStyle/>
                    <a:p>
                      <a:pPr algn="l" fontAlgn="b"/>
                      <a:r>
                        <a:rPr lang="en-US" sz="300" b="0" i="0" u="none" strike="noStrike">
                          <a:effectLst/>
                          <a:latin typeface="Arial" panose="020B0604020202020204" pitchFamily="34" charset="0"/>
                        </a:rPr>
                        <a:t>Turnaround Instructional Coach (211 days)</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$156,932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9456953"/>
                  </a:ext>
                </a:extLst>
              </a:tr>
              <a:tr h="83744">
                <a:tc>
                  <a:txBody>
                    <a:bodyPr/>
                    <a:lstStyle/>
                    <a:p>
                      <a:pPr algn="l" fontAlgn="b"/>
                      <a:r>
                        <a:rPr lang="en-US" sz="300" b="0" i="0" u="none" strike="noStrike">
                          <a:effectLst/>
                          <a:latin typeface="Arial" panose="020B0604020202020204" pitchFamily="34" charset="0"/>
                        </a:rPr>
                        <a:t>Instructional Technology Specialist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100164625691021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1610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$142,790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0976758"/>
                  </a:ext>
                </a:extLst>
              </a:tr>
              <a:tr h="83744">
                <a:tc>
                  <a:txBody>
                    <a:bodyPr/>
                    <a:lstStyle/>
                    <a:p>
                      <a:pPr algn="l" fontAlgn="b"/>
                      <a:r>
                        <a:rPr lang="en-US" sz="300" b="0" i="0" u="none" strike="noStrike">
                          <a:effectLst/>
                          <a:latin typeface="Arial" panose="020B0604020202020204" pitchFamily="34" charset="0"/>
                        </a:rPr>
                        <a:t>Instructional Technology Specialist ETS 231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100164625691021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1610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$142,790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8297222"/>
                  </a:ext>
                </a:extLst>
              </a:tr>
              <a:tr h="83744">
                <a:tc>
                  <a:txBody>
                    <a:bodyPr/>
                    <a:lstStyle/>
                    <a:p>
                      <a:pPr algn="l" fontAlgn="b"/>
                      <a:r>
                        <a:rPr lang="en-US" sz="300" b="0" i="0" u="none" strike="noStrike">
                          <a:effectLst/>
                          <a:latin typeface="Arial" panose="020B0604020202020204" pitchFamily="34" charset="0"/>
                        </a:rPr>
                        <a:t>Custodian</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300" b="0" i="0" u="none" strike="noStrike">
                          <a:effectLst/>
                          <a:latin typeface="Arial" panose="020B0604020202020204" pitchFamily="34" charset="0"/>
                        </a:rPr>
                        <a:t>100670125699990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2600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1860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2.00 </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$62,666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2.00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$125,333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8542059"/>
                  </a:ext>
                </a:extLst>
              </a:tr>
              <a:tr h="83744">
                <a:tc>
                  <a:txBody>
                    <a:bodyPr/>
                    <a:lstStyle/>
                    <a:p>
                      <a:pPr algn="l" fontAlgn="b"/>
                      <a:r>
                        <a:rPr lang="en-US" sz="300" b="0" i="0" u="none" strike="noStrike">
                          <a:effectLst/>
                          <a:latin typeface="Arial" panose="020B0604020202020204" pitchFamily="34" charset="0"/>
                        </a:rPr>
                        <a:t>Operations Manager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300" b="0" i="0" u="none" strike="noStrike">
                          <a:effectLst/>
                          <a:latin typeface="Arial" panose="020B0604020202020204" pitchFamily="34" charset="0"/>
                        </a:rPr>
                        <a:t>100670725699990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2600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1860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$94,902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2291688"/>
                  </a:ext>
                </a:extLst>
              </a:tr>
              <a:tr h="83744">
                <a:tc>
                  <a:txBody>
                    <a:bodyPr/>
                    <a:lstStyle/>
                    <a:p>
                      <a:pPr algn="l" fontAlgn="b"/>
                      <a:r>
                        <a:rPr lang="en-US" sz="300" b="0" i="0" u="none" strike="noStrike">
                          <a:effectLst/>
                          <a:latin typeface="Arial" panose="020B0604020202020204" pitchFamily="34" charset="0"/>
                        </a:rPr>
                        <a:t>Psychologist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300" b="0" i="0" u="none" strike="noStrike">
                          <a:effectLst/>
                          <a:latin typeface="Arial" panose="020B0604020202020204" pitchFamily="34" charset="0"/>
                        </a:rPr>
                        <a:t>100150925699990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1740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0.25 </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$150,823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0.25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0.20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(0.05)</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$37,706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0550215"/>
                  </a:ext>
                </a:extLst>
              </a:tr>
              <a:tr h="83744">
                <a:tc>
                  <a:txBody>
                    <a:bodyPr/>
                    <a:lstStyle/>
                    <a:p>
                      <a:pPr algn="l" fontAlgn="b"/>
                      <a:r>
                        <a:rPr lang="en-US" sz="300" b="0" i="0" u="none" strike="noStrike">
                          <a:solidFill>
                            <a:srgbClr val="000000"/>
                          </a:solidFill>
                          <a:effectLst/>
                          <a:latin typeface="Arial" panose="020B0604020202020204" pitchFamily="34" charset="0"/>
                        </a:rPr>
                        <a:t>Lead Psychologist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300" b="0" i="0" u="none" strike="noStrike">
                          <a:effectLst/>
                          <a:latin typeface="Arial" panose="020B0604020202020204" pitchFamily="34" charset="0"/>
                        </a:rPr>
                        <a:t>100150925699990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1740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$176,736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8598182"/>
                  </a:ext>
                </a:extLst>
              </a:tr>
              <a:tr h="83744">
                <a:tc>
                  <a:txBody>
                    <a:bodyPr/>
                    <a:lstStyle/>
                    <a:p>
                      <a:pPr algn="l" fontAlgn="b"/>
                      <a:r>
                        <a:rPr lang="en-US" sz="300" b="0" i="0" u="none" strike="noStrike">
                          <a:solidFill>
                            <a:srgbClr val="000000"/>
                          </a:solidFill>
                          <a:effectLst/>
                          <a:latin typeface="Arial" panose="020B0604020202020204" pitchFamily="34" charset="0"/>
                        </a:rPr>
                        <a:t>Psychology Intern</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300" b="0" i="0" u="none" strike="noStrike">
                          <a:effectLst/>
                          <a:latin typeface="Arial" panose="020B0604020202020204" pitchFamily="34" charset="0"/>
                        </a:rPr>
                        <a:t>100150925699990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1740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$56,548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0395246"/>
                  </a:ext>
                </a:extLst>
              </a:tr>
              <a:tr h="83744">
                <a:tc>
                  <a:txBody>
                    <a:bodyPr/>
                    <a:lstStyle/>
                    <a:p>
                      <a:pPr algn="l" fontAlgn="b"/>
                      <a:r>
                        <a:rPr lang="en-US" sz="300" b="0" i="0" u="none" strike="noStrike">
                          <a:effectLst/>
                          <a:latin typeface="Arial" panose="020B0604020202020204" pitchFamily="34" charset="0"/>
                        </a:rPr>
                        <a:t>School Resource Officer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300" b="0" i="0" u="none" strike="noStrike">
                          <a:effectLst/>
                          <a:latin typeface="Arial" panose="020B0604020202020204" pitchFamily="34" charset="0"/>
                        </a:rPr>
                        <a:t>100652125699990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2600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1810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1.00 </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$110,937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 $110,937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8549968"/>
                  </a:ext>
                </a:extLst>
              </a:tr>
              <a:tr h="83744">
                <a:tc>
                  <a:txBody>
                    <a:bodyPr/>
                    <a:lstStyle/>
                    <a:p>
                      <a:pPr algn="l" fontAlgn="b"/>
                      <a:r>
                        <a:rPr lang="en-US" sz="300" b="0" i="0" u="none" strike="noStrike">
                          <a:effectLst/>
                          <a:latin typeface="Arial" panose="020B0604020202020204" pitchFamily="34" charset="0"/>
                        </a:rPr>
                        <a:t>Site Manager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300" b="0" i="0" u="none" strike="noStrike">
                          <a:effectLst/>
                          <a:latin typeface="Arial" panose="020B0604020202020204" pitchFamily="34" charset="0"/>
                        </a:rPr>
                        <a:t>100670725699990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2600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1900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1.00 </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$78,761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0.50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(0.50)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$78,761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4665702"/>
                  </a:ext>
                </a:extLst>
              </a:tr>
              <a:tr h="83744">
                <a:tc>
                  <a:txBody>
                    <a:bodyPr/>
                    <a:lstStyle/>
                    <a:p>
                      <a:pPr algn="l" fontAlgn="b"/>
                      <a:r>
                        <a:rPr lang="en-US" sz="300" b="0" i="0" u="none" strike="noStrike">
                          <a:effectLst/>
                          <a:latin typeface="Arial" panose="020B0604020202020204" pitchFamily="34" charset="0"/>
                        </a:rPr>
                        <a:t>Non Instructional Aide Security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100237325691670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2660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1830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300" b="0" i="0" u="none" strike="noStrike">
                          <a:effectLst/>
                          <a:latin typeface="Arial" panose="020B0604020202020204" pitchFamily="34" charset="0"/>
                        </a:rPr>
                        <a:t>$56,115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7108082"/>
                  </a:ext>
                </a:extLst>
              </a:tr>
              <a:tr h="83744">
                <a:tc>
                  <a:txBody>
                    <a:bodyPr/>
                    <a:lstStyle/>
                    <a:p>
                      <a:pPr algn="l" fontAlgn="b"/>
                      <a:r>
                        <a:rPr lang="en-US" sz="300" b="0" i="0" u="none" strike="noStrike">
                          <a:effectLst/>
                          <a:latin typeface="Arial" panose="020B0604020202020204" pitchFamily="34" charset="0"/>
                        </a:rPr>
                        <a:t>Residency Officer</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150169325699990</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$98,343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300" b="0" i="0" u="none" strike="noStrike" dirty="0">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7980535"/>
                  </a:ext>
                </a:extLst>
              </a:tr>
            </a:tbl>
          </a:graphicData>
        </a:graphic>
      </p:graphicFrame>
    </p:spTree>
    <p:extLst>
      <p:ext uri="{BB962C8B-B14F-4D97-AF65-F5344CB8AC3E}">
        <p14:creationId xmlns:p14="http://schemas.microsoft.com/office/powerpoint/2010/main" val="3652642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555B-25A1-3A64-37F0-DCA5434032E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2510123-0514-10DC-D600-FF256DEC3460}"/>
              </a:ext>
            </a:extLst>
          </p:cNvPr>
          <p:cNvSpPr>
            <a:spLocks noGrp="1"/>
          </p:cNvSpPr>
          <p:nvPr>
            <p:ph type="title"/>
          </p:nvPr>
        </p:nvSpPr>
        <p:spPr>
          <a:xfrm>
            <a:off x="736896" y="121620"/>
            <a:ext cx="10718207" cy="600540"/>
          </a:xfrm>
        </p:spPr>
        <p:txBody>
          <a:bodyPr/>
          <a:lstStyle/>
          <a:p>
            <a:pPr algn="ctr"/>
            <a:r>
              <a:rPr lang="en-US"/>
              <a:t>Non-Staffing Tab Overview</a:t>
            </a:r>
          </a:p>
        </p:txBody>
      </p:sp>
      <p:sp>
        <p:nvSpPr>
          <p:cNvPr id="9" name="TextBox 8">
            <a:extLst>
              <a:ext uri="{FF2B5EF4-FFF2-40B4-BE49-F238E27FC236}">
                <a16:creationId xmlns:a16="http://schemas.microsoft.com/office/drawing/2014/main" id="{0069C2F9-7FEA-8CE4-7C78-C89633F920A2}"/>
              </a:ext>
            </a:extLst>
          </p:cNvPr>
          <p:cNvSpPr txBox="1"/>
          <p:nvPr/>
        </p:nvSpPr>
        <p:spPr>
          <a:xfrm>
            <a:off x="7018195" y="1155979"/>
            <a:ext cx="4596599" cy="5432256"/>
          </a:xfrm>
          <a:prstGeom prst="rect">
            <a:avLst/>
          </a:prstGeom>
          <a:noFill/>
        </p:spPr>
        <p:txBody>
          <a:bodyPr wrap="square" lIns="91440" tIns="45720" rIns="91440" bIns="45720" anchor="t">
            <a:spAutoFit/>
          </a:bodyPr>
          <a:lstStyle/>
          <a:p>
            <a:pPr>
              <a:spcAft>
                <a:spcPts val="600"/>
              </a:spcAft>
            </a:pPr>
            <a:r>
              <a:rPr lang="en-US">
                <a:latin typeface="Calibri"/>
                <a:ea typeface="Times New Roman" panose="02020603050405020304" pitchFamily="18" charset="0"/>
                <a:cs typeface="Aptos" panose="020B0004020202020204" pitchFamily="34" charset="0"/>
              </a:rPr>
              <a:t>The </a:t>
            </a:r>
            <a:r>
              <a:rPr lang="en-US" b="1" u="sng">
                <a:latin typeface="Calibri"/>
                <a:ea typeface="Times New Roman" panose="02020603050405020304" pitchFamily="18" charset="0"/>
                <a:cs typeface="Aptos" panose="020B0004020202020204" pitchFamily="34" charset="0"/>
              </a:rPr>
              <a:t>Non-Staffing Tab</a:t>
            </a:r>
            <a:r>
              <a:rPr lang="en-US">
                <a:latin typeface="Calibri"/>
                <a:ea typeface="Times New Roman" panose="02020603050405020304" pitchFamily="18" charset="0"/>
                <a:cs typeface="Aptos" panose="020B0004020202020204" pitchFamily="34" charset="0"/>
              </a:rPr>
              <a:t> shows how funds are allocated for non-staff items in the school. There is school-level flexibility for most of these items. The tab has columns for: </a:t>
            </a:r>
          </a:p>
          <a:p>
            <a:pPr marL="285750" indent="-285750">
              <a:spcAft>
                <a:spcPts val="600"/>
              </a:spcAft>
              <a:buClr>
                <a:schemeClr val="accent4"/>
              </a:buClr>
              <a:buFont typeface="Arial"/>
              <a:buChar char="•"/>
            </a:pPr>
            <a:r>
              <a:rPr lang="en-US">
                <a:latin typeface="Calibri"/>
                <a:ea typeface="Times New Roman" panose="02020603050405020304" pitchFamily="18" charset="0"/>
                <a:cs typeface="Aptos" panose="020B0004020202020204" pitchFamily="34" charset="0"/>
              </a:rPr>
              <a:t> </a:t>
            </a:r>
            <a:r>
              <a:rPr lang="en-US" b="1" u="sng">
                <a:solidFill>
                  <a:schemeClr val="accent4"/>
                </a:solidFill>
                <a:latin typeface="Calibri"/>
                <a:ea typeface="Times New Roman" panose="02020603050405020304" pitchFamily="18" charset="0"/>
                <a:cs typeface="Aptos" panose="020B0004020202020204" pitchFamily="34" charset="0"/>
              </a:rPr>
              <a:t>Recommended—</a:t>
            </a:r>
            <a:r>
              <a:rPr lang="en-US">
                <a:solidFill>
                  <a:srgbClr val="000000"/>
                </a:solidFill>
                <a:latin typeface="Calibri"/>
                <a:ea typeface="Times New Roman" panose="02020603050405020304" pitchFamily="18" charset="0"/>
                <a:cs typeface="Sabon Next LT"/>
              </a:rPr>
              <a:t>District’s recommended amount to spend on the line item. </a:t>
            </a: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Allocation</a:t>
            </a:r>
            <a:r>
              <a:rPr lang="en-US">
                <a:latin typeface="Calibri"/>
                <a:ea typeface="Times New Roman" panose="02020603050405020304" pitchFamily="18" charset="0"/>
                <a:cs typeface="Sabon Next LT"/>
              </a:rPr>
              <a:t> – This shows how much money has been allocated towards the line item.</a:t>
            </a:r>
            <a:endParaRPr lang="en-US">
              <a:solidFill>
                <a:srgbClr val="000000"/>
              </a:solidFill>
              <a:latin typeface="Calibri"/>
              <a:ea typeface="Times New Roman" panose="02020603050405020304" pitchFamily="18" charset="0"/>
              <a:cs typeface="Sabon Next LT"/>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Difference</a:t>
            </a:r>
            <a:r>
              <a:rPr lang="en-US">
                <a:latin typeface="Calibri"/>
                <a:ea typeface="Times New Roman" panose="02020603050405020304" pitchFamily="18" charset="0"/>
                <a:cs typeface="Sabon Next LT"/>
              </a:rPr>
              <a:t>—This shows the difference between the recommended amount and the allocation.</a:t>
            </a:r>
            <a:endParaRPr lang="en-US">
              <a:solidFill>
                <a:srgbClr val="000000"/>
              </a:solidFill>
              <a:latin typeface="Times New Roman"/>
              <a:ea typeface="Calibri"/>
              <a:cs typeface="Calibri"/>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Notes:</a:t>
            </a:r>
            <a:r>
              <a:rPr lang="en-US">
                <a:latin typeface="Calibri"/>
                <a:ea typeface="Times New Roman" panose="02020603050405020304" pitchFamily="18" charset="0"/>
                <a:cs typeface="Sabon Next LT"/>
              </a:rPr>
              <a:t> The principal must provide comments if there is a difference in what is Recommended and what is Allocated. </a:t>
            </a:r>
            <a:r>
              <a:rPr lang="en-US" u="sng">
                <a:latin typeface="Calibri"/>
                <a:ea typeface="Times New Roman" panose="02020603050405020304" pitchFamily="18" charset="0"/>
                <a:cs typeface="Sabon Next LT"/>
              </a:rPr>
              <a:t>Principals and GO Teams will discuss the rationale for the notes section. </a:t>
            </a:r>
            <a:endParaRPr lang="en-US" u="sng">
              <a:latin typeface="Times New Roman"/>
              <a:ea typeface="Calibri"/>
              <a:cs typeface="Sabon Next LT"/>
            </a:endParaRPr>
          </a:p>
          <a:p>
            <a:endParaRPr lang="en-US" sz="1600">
              <a:latin typeface="Calibri"/>
              <a:ea typeface="Calibri"/>
              <a:cs typeface="Sabon Next LT"/>
            </a:endParaRPr>
          </a:p>
        </p:txBody>
      </p:sp>
      <p:sp>
        <p:nvSpPr>
          <p:cNvPr id="4" name="Slide Number Placeholder 3">
            <a:extLst>
              <a:ext uri="{FF2B5EF4-FFF2-40B4-BE49-F238E27FC236}">
                <a16:creationId xmlns:a16="http://schemas.microsoft.com/office/drawing/2014/main" id="{E11E9413-68B1-F8FF-35B3-FAD7BA9BA4CF}"/>
              </a:ext>
            </a:extLst>
          </p:cNvPr>
          <p:cNvSpPr>
            <a:spLocks noGrp="1"/>
          </p:cNvSpPr>
          <p:nvPr>
            <p:ph type="sldNum" sz="quarter" idx="11"/>
          </p:nvPr>
        </p:nvSpPr>
        <p:spPr/>
        <p:txBody>
          <a:bodyPr/>
          <a:lstStyle/>
          <a:p>
            <a:fld id="{B5CEABB6-07DC-46E8-9B57-56EC44A396E5}" type="slidenum">
              <a:rPr lang="en-US" smtClean="0"/>
              <a:pPr/>
              <a:t>19</a:t>
            </a:fld>
            <a:endParaRPr lang="en-US"/>
          </a:p>
        </p:txBody>
      </p:sp>
      <p:sp>
        <p:nvSpPr>
          <p:cNvPr id="10" name="Footer Placeholder 6">
            <a:extLst>
              <a:ext uri="{FF2B5EF4-FFF2-40B4-BE49-F238E27FC236}">
                <a16:creationId xmlns:a16="http://schemas.microsoft.com/office/drawing/2014/main" id="{D538F168-0F28-3C64-172D-68458BEC635D}"/>
              </a:ext>
            </a:extLst>
          </p:cNvPr>
          <p:cNvSpPr>
            <a:spLocks noGrp="1"/>
          </p:cNvSpPr>
          <p:nvPr>
            <p:ph type="ftr" sz="quarter" idx="3"/>
          </p:nvPr>
        </p:nvSpPr>
        <p:spPr>
          <a:xfrm>
            <a:off x="9936480" y="6479725"/>
            <a:ext cx="194566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FY26 Budget Allocation</a:t>
            </a:r>
          </a:p>
        </p:txBody>
      </p:sp>
      <p:graphicFrame>
        <p:nvGraphicFramePr>
          <p:cNvPr id="3" name="Table 2">
            <a:extLst>
              <a:ext uri="{FF2B5EF4-FFF2-40B4-BE49-F238E27FC236}">
                <a16:creationId xmlns:a16="http://schemas.microsoft.com/office/drawing/2014/main" id="{B6793211-9D1E-2EA2-DBA5-75BD99272BEB}"/>
              </a:ext>
            </a:extLst>
          </p:cNvPr>
          <p:cNvGraphicFramePr>
            <a:graphicFrameLocks noGrp="1"/>
          </p:cNvGraphicFramePr>
          <p:nvPr>
            <p:extLst>
              <p:ext uri="{D42A27DB-BD31-4B8C-83A1-F6EECF244321}">
                <p14:modId xmlns:p14="http://schemas.microsoft.com/office/powerpoint/2010/main" val="525480372"/>
              </p:ext>
            </p:extLst>
          </p:nvPr>
        </p:nvGraphicFramePr>
        <p:xfrm>
          <a:off x="805428" y="977774"/>
          <a:ext cx="5727707" cy="5359677"/>
        </p:xfrm>
        <a:graphic>
          <a:graphicData uri="http://schemas.openxmlformats.org/drawingml/2006/table">
            <a:tbl>
              <a:tblPr/>
              <a:tblGrid>
                <a:gridCol w="965816">
                  <a:extLst>
                    <a:ext uri="{9D8B030D-6E8A-4147-A177-3AD203B41FA5}">
                      <a16:colId xmlns:a16="http://schemas.microsoft.com/office/drawing/2014/main" val="3686736648"/>
                    </a:ext>
                  </a:extLst>
                </a:gridCol>
                <a:gridCol w="419919">
                  <a:extLst>
                    <a:ext uri="{9D8B030D-6E8A-4147-A177-3AD203B41FA5}">
                      <a16:colId xmlns:a16="http://schemas.microsoft.com/office/drawing/2014/main" val="1789699852"/>
                    </a:ext>
                  </a:extLst>
                </a:gridCol>
                <a:gridCol w="377928">
                  <a:extLst>
                    <a:ext uri="{9D8B030D-6E8A-4147-A177-3AD203B41FA5}">
                      <a16:colId xmlns:a16="http://schemas.microsoft.com/office/drawing/2014/main" val="3889604147"/>
                    </a:ext>
                  </a:extLst>
                </a:gridCol>
                <a:gridCol w="2032412">
                  <a:extLst>
                    <a:ext uri="{9D8B030D-6E8A-4147-A177-3AD203B41FA5}">
                      <a16:colId xmlns:a16="http://schemas.microsoft.com/office/drawing/2014/main" val="640326552"/>
                    </a:ext>
                  </a:extLst>
                </a:gridCol>
                <a:gridCol w="671872">
                  <a:extLst>
                    <a:ext uri="{9D8B030D-6E8A-4147-A177-3AD203B41FA5}">
                      <a16:colId xmlns:a16="http://schemas.microsoft.com/office/drawing/2014/main" val="4131821126"/>
                    </a:ext>
                  </a:extLst>
                </a:gridCol>
                <a:gridCol w="629880">
                  <a:extLst>
                    <a:ext uri="{9D8B030D-6E8A-4147-A177-3AD203B41FA5}">
                      <a16:colId xmlns:a16="http://schemas.microsoft.com/office/drawing/2014/main" val="3528429753"/>
                    </a:ext>
                  </a:extLst>
                </a:gridCol>
                <a:gridCol w="629880">
                  <a:extLst>
                    <a:ext uri="{9D8B030D-6E8A-4147-A177-3AD203B41FA5}">
                      <a16:colId xmlns:a16="http://schemas.microsoft.com/office/drawing/2014/main" val="3019934404"/>
                    </a:ext>
                  </a:extLst>
                </a:gridCol>
              </a:tblGrid>
              <a:tr h="170700">
                <a:tc>
                  <a:txBody>
                    <a:bodyPr/>
                    <a:lstStyle/>
                    <a:p>
                      <a:pPr algn="ctr" fontAlgn="ctr"/>
                      <a:r>
                        <a:rPr lang="en-US" sz="700" b="1" i="0" u="none" strike="noStrike">
                          <a:solidFill>
                            <a:srgbClr val="FFFFFF"/>
                          </a:solidFill>
                          <a:effectLst/>
                          <a:latin typeface="Arial" panose="020B0604020202020204" pitchFamily="34" charset="0"/>
                        </a:rPr>
                        <a:t>Accounting Unit</a:t>
                      </a: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600" b="1" i="0" u="none" strike="noStrike">
                          <a:solidFill>
                            <a:srgbClr val="FFFFFF"/>
                          </a:solidFill>
                          <a:effectLst/>
                          <a:latin typeface="Arial" panose="020B0604020202020204" pitchFamily="34" charset="0"/>
                        </a:rPr>
                        <a:t>Acct</a:t>
                      </a: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600" b="1" i="0" u="none" strike="noStrike">
                          <a:solidFill>
                            <a:srgbClr val="FFFFFF"/>
                          </a:solidFill>
                          <a:effectLst/>
                          <a:latin typeface="Arial" panose="020B0604020202020204" pitchFamily="34" charset="0"/>
                        </a:rPr>
                        <a:t>SubAcct</a:t>
                      </a: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700" b="1" i="0" u="none" strike="noStrike">
                          <a:solidFill>
                            <a:srgbClr val="FFFFFF"/>
                          </a:solidFill>
                          <a:effectLst/>
                          <a:latin typeface="Arial" panose="020B0604020202020204" pitchFamily="34" charset="0"/>
                        </a:rPr>
                        <a:t>Description </a:t>
                      </a: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700" b="1" i="0" u="none" strike="noStrike">
                          <a:solidFill>
                            <a:srgbClr val="FFFFFF"/>
                          </a:solidFill>
                          <a:effectLst/>
                          <a:latin typeface="Arial" panose="020B0604020202020204" pitchFamily="34" charset="0"/>
                        </a:rPr>
                        <a:t>Rec.</a:t>
                      </a: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700" b="1" i="0" u="none" strike="noStrike">
                          <a:solidFill>
                            <a:srgbClr val="FFFFFF"/>
                          </a:solidFill>
                          <a:effectLst/>
                          <a:latin typeface="Arial" panose="020B0604020202020204" pitchFamily="34" charset="0"/>
                        </a:rPr>
                        <a:t>Allocation</a:t>
                      </a: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700" b="1" i="0" u="none" strike="noStrike">
                          <a:solidFill>
                            <a:srgbClr val="FFFFFF"/>
                          </a:solidFill>
                          <a:effectLst/>
                          <a:latin typeface="Arial" panose="020B0604020202020204" pitchFamily="34" charset="0"/>
                        </a:rPr>
                        <a:t>Diff</a:t>
                      </a: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extLst>
                  <a:ext uri="{0D108BD9-81ED-4DB2-BD59-A6C34878D82A}">
                    <a16:rowId xmlns:a16="http://schemas.microsoft.com/office/drawing/2014/main" val="991401518"/>
                  </a:ext>
                </a:extLst>
              </a:tr>
              <a:tr h="170700">
                <a:tc>
                  <a:txBody>
                    <a:bodyPr/>
                    <a:lstStyle/>
                    <a:p>
                      <a:pPr algn="ctr" fontAlgn="ctr"/>
                      <a:endParaRPr lang="en-US" sz="700" b="1" i="0" u="none" strike="noStrike">
                        <a:solidFill>
                          <a:srgbClr val="FFFFFF"/>
                        </a:solidFill>
                        <a:effectLst/>
                        <a:latin typeface="Arial" panose="020B0604020202020204" pitchFamily="34" charset="0"/>
                      </a:endParaRPr>
                    </a:p>
                  </a:txBody>
                  <a:tcPr marL="5679" marR="5679" marT="5679" marB="2726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endParaRPr lang="en-US" sz="700" b="1" i="0" u="none" strike="noStrike">
                        <a:solidFill>
                          <a:srgbClr val="FFFFFF"/>
                        </a:solidFill>
                        <a:effectLst/>
                        <a:latin typeface="Arial" panose="020B0604020202020204" pitchFamily="34" charset="0"/>
                      </a:endParaRPr>
                    </a:p>
                  </a:txBody>
                  <a:tcPr marL="5679" marR="5679" marT="5679" marB="2726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endParaRPr lang="en-US" sz="700" b="1" i="0" u="none" strike="noStrike">
                        <a:solidFill>
                          <a:srgbClr val="FFFFFF"/>
                        </a:solidFill>
                        <a:effectLst/>
                        <a:latin typeface="Arial" panose="020B0604020202020204" pitchFamily="34" charset="0"/>
                      </a:endParaRPr>
                    </a:p>
                  </a:txBody>
                  <a:tcPr marL="5679" marR="5679" marT="5679" marB="2726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endParaRPr lang="en-US" sz="700" b="1" i="0" u="none" strike="noStrike">
                        <a:solidFill>
                          <a:srgbClr val="FFFFFF"/>
                        </a:solidFill>
                        <a:effectLst/>
                        <a:latin typeface="Arial" panose="020B0604020202020204" pitchFamily="34" charset="0"/>
                      </a:endParaRPr>
                    </a:p>
                  </a:txBody>
                  <a:tcPr marL="5679" marR="5679" marT="5679" marB="2726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endParaRPr lang="en-US" sz="700" b="1" i="0" u="none" strike="noStrike">
                        <a:solidFill>
                          <a:srgbClr val="FFFFFF"/>
                        </a:solidFill>
                        <a:effectLst/>
                        <a:latin typeface="Arial" panose="020B0604020202020204" pitchFamily="34" charset="0"/>
                      </a:endParaRPr>
                    </a:p>
                  </a:txBody>
                  <a:tcPr marL="5679" marR="5679" marT="5679" marB="2726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endParaRPr lang="en-US" sz="700" b="1" i="0" u="none" strike="noStrike">
                        <a:solidFill>
                          <a:srgbClr val="FFFFFF"/>
                        </a:solidFill>
                        <a:effectLst/>
                        <a:latin typeface="Arial" panose="020B0604020202020204" pitchFamily="34" charset="0"/>
                      </a:endParaRP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endParaRPr lang="en-US" sz="700" b="1" i="0" u="none" strike="noStrike">
                        <a:solidFill>
                          <a:srgbClr val="FFFFFF"/>
                        </a:solidFill>
                        <a:effectLst/>
                        <a:latin typeface="Arial" panose="020B0604020202020204" pitchFamily="34" charset="0"/>
                      </a:endParaRP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extLst>
                  <a:ext uri="{0D108BD9-81ED-4DB2-BD59-A6C34878D82A}">
                    <a16:rowId xmlns:a16="http://schemas.microsoft.com/office/drawing/2014/main" val="1000029802"/>
                  </a:ext>
                </a:extLst>
              </a:tr>
              <a:tr h="152069">
                <a:tc>
                  <a:txBody>
                    <a:bodyPr/>
                    <a:lstStyle/>
                    <a:p>
                      <a:pPr algn="r" fontAlgn="b"/>
                      <a:r>
                        <a:rPr lang="en-US" sz="600" b="0" i="0" u="none" strike="noStrike">
                          <a:effectLst/>
                          <a:latin typeface="Arial" panose="020B0604020202020204" pitchFamily="34" charset="0"/>
                        </a:rPr>
                        <a:t>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9990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Reserve</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$66,280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$66,280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281252"/>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1104</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Teacher Stipends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3916983"/>
                  </a:ext>
                </a:extLst>
              </a:tr>
              <a:tr h="152069">
                <a:tc>
                  <a:txBody>
                    <a:bodyPr/>
                    <a:lstStyle/>
                    <a:p>
                      <a:pPr algn="r" fontAlgn="b"/>
                      <a:r>
                        <a:rPr lang="en-US" sz="600" b="0" i="0" u="none" strike="noStrike">
                          <a:effectLst/>
                          <a:latin typeface="Arial" panose="020B0604020202020204" pitchFamily="34" charset="0"/>
                        </a:rPr>
                        <a:t> 150110125699990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2400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1412</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Secretary Overtime</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7478355"/>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3000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Contracted Services for Instruction</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7842526"/>
                  </a:ext>
                </a:extLst>
              </a:tr>
              <a:tr h="152069">
                <a:tc>
                  <a:txBody>
                    <a:bodyPr/>
                    <a:lstStyle/>
                    <a:p>
                      <a:pPr algn="r" fontAlgn="b"/>
                      <a:r>
                        <a:rPr lang="en-US" sz="600" b="0" i="0" u="none" strike="noStrike">
                          <a:effectLst/>
                          <a:latin typeface="Arial" panose="020B0604020202020204" pitchFamily="34" charset="0"/>
                        </a:rPr>
                        <a:t> 150110125691210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2210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3000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Contracted Services for Professional Development</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4449139"/>
                  </a:ext>
                </a:extLst>
              </a:tr>
              <a:tr h="152069">
                <a:tc>
                  <a:txBody>
                    <a:bodyPr/>
                    <a:lstStyle/>
                    <a:p>
                      <a:pPr algn="r" fontAlgn="b"/>
                      <a:r>
                        <a:rPr lang="en-US" sz="600" b="0" i="0" u="none" strike="noStrike">
                          <a:effectLst/>
                          <a:latin typeface="Arial" panose="020B0604020202020204" pitchFamily="34" charset="0"/>
                        </a:rPr>
                        <a:t> 150120025691320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2700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5190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Student Transportation-Charter Buses, Breeze Cards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7372127"/>
                  </a:ext>
                </a:extLst>
              </a:tr>
              <a:tr h="152069">
                <a:tc>
                  <a:txBody>
                    <a:bodyPr/>
                    <a:lstStyle/>
                    <a:p>
                      <a:pPr algn="r" fontAlgn="b"/>
                      <a:r>
                        <a:rPr lang="en-US" sz="600" b="0" i="0" u="none" strike="noStrike">
                          <a:effectLst/>
                          <a:latin typeface="Arial" panose="020B0604020202020204" pitchFamily="34" charset="0"/>
                        </a:rPr>
                        <a:t> 150110125699990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2100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5300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Postage</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7090599"/>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5320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Web-based Subscriptions and Licenses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$21,000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$21,000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570601"/>
                  </a:ext>
                </a:extLst>
              </a:tr>
              <a:tr h="152069">
                <a:tc>
                  <a:txBody>
                    <a:bodyPr/>
                    <a:lstStyle/>
                    <a:p>
                      <a:pPr algn="r" fontAlgn="b"/>
                      <a:r>
                        <a:rPr lang="en-US" sz="600" b="0" i="0" u="none" strike="noStrike">
                          <a:effectLst/>
                          <a:latin typeface="Arial" panose="020B0604020202020204" pitchFamily="34" charset="0"/>
                        </a:rPr>
                        <a:t> 150169725691021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5300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Signature Program Communication/Shipping Fee</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3447935"/>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6120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Computer Software</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690461"/>
                  </a:ext>
                </a:extLst>
              </a:tr>
              <a:tr h="152069">
                <a:tc>
                  <a:txBody>
                    <a:bodyPr/>
                    <a:lstStyle/>
                    <a:p>
                      <a:pPr algn="r" fontAlgn="b"/>
                      <a:r>
                        <a:rPr lang="en-US" sz="600" b="0" i="0" u="none" strike="noStrike">
                          <a:effectLst/>
                          <a:latin typeface="Arial" panose="020B0604020202020204" pitchFamily="34" charset="0"/>
                        </a:rPr>
                        <a:t> 150120025691210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2213</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5800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Instructional Employee Travel</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8246341"/>
                  </a:ext>
                </a:extLst>
              </a:tr>
              <a:tr h="152069">
                <a:tc>
                  <a:txBody>
                    <a:bodyPr/>
                    <a:lstStyle/>
                    <a:p>
                      <a:pPr algn="r" fontAlgn="b"/>
                      <a:r>
                        <a:rPr lang="en-US" sz="600" b="0" i="0" u="none" strike="noStrike">
                          <a:effectLst/>
                          <a:latin typeface="Arial" panose="020B0604020202020204" pitchFamily="34" charset="0"/>
                        </a:rPr>
                        <a:t> 150110125691211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2400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5800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Administrative Employee Travel</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6507392"/>
                  </a:ext>
                </a:extLst>
              </a:tr>
              <a:tr h="152069">
                <a:tc>
                  <a:txBody>
                    <a:bodyPr/>
                    <a:lstStyle/>
                    <a:p>
                      <a:pPr algn="r" fontAlgn="b"/>
                      <a:r>
                        <a:rPr lang="en-US" sz="600" b="0" i="0" u="none" strike="noStrike">
                          <a:effectLst/>
                          <a:latin typeface="Arial" panose="020B0604020202020204" pitchFamily="34" charset="0"/>
                        </a:rPr>
                        <a:t> 150169725691210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2210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5800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Signature Programming Travel</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2093712"/>
                  </a:ext>
                </a:extLst>
              </a:tr>
              <a:tr h="152069">
                <a:tc>
                  <a:txBody>
                    <a:bodyPr/>
                    <a:lstStyle/>
                    <a:p>
                      <a:pPr algn="r" fontAlgn="b"/>
                      <a:r>
                        <a:rPr lang="en-US" sz="600" b="0" i="0" u="none" strike="noStrike">
                          <a:effectLst/>
                          <a:latin typeface="Arial" panose="020B0604020202020204" pitchFamily="34" charset="0"/>
                        </a:rPr>
                        <a:t> 150110125699990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2400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5800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Mileage</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3757564"/>
                  </a:ext>
                </a:extLst>
              </a:tr>
              <a:tr h="152069">
                <a:tc>
                  <a:txBody>
                    <a:bodyPr/>
                    <a:lstStyle/>
                    <a:p>
                      <a:pPr algn="r" fontAlgn="b"/>
                      <a:r>
                        <a:rPr lang="en-US" sz="600" b="0" i="0" u="none" strike="noStrike">
                          <a:effectLst/>
                          <a:latin typeface="Arial" panose="020B0604020202020204" pitchFamily="34" charset="0"/>
                        </a:rPr>
                        <a:t> 150120025691320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2700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5950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Student Transportation-APS Buses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9016923"/>
                  </a:ext>
                </a:extLst>
              </a:tr>
              <a:tr h="152069">
                <a:tc>
                  <a:txBody>
                    <a:bodyPr/>
                    <a:lstStyle/>
                    <a:p>
                      <a:pPr algn="r" fontAlgn="b"/>
                      <a:r>
                        <a:rPr lang="en-US" sz="600" b="0" i="0" u="none" strike="noStrike">
                          <a:effectLst/>
                          <a:latin typeface="Arial" panose="020B0604020202020204" pitchFamily="34" charset="0"/>
                        </a:rPr>
                        <a:t> 150662025691320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2700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5950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District Funded Field Trips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$9,367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$(9,367)</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8442426"/>
                  </a:ext>
                </a:extLst>
              </a:tr>
              <a:tr h="152069">
                <a:tc>
                  <a:txBody>
                    <a:bodyPr/>
                    <a:lstStyle/>
                    <a:p>
                      <a:pPr algn="r" fontAlgn="b"/>
                      <a:r>
                        <a:rPr lang="en-US" sz="600" b="0" i="0" u="none" strike="noStrike">
                          <a:effectLst/>
                          <a:latin typeface="Arial" panose="020B0604020202020204" pitchFamily="34" charset="0"/>
                        </a:rPr>
                        <a:t>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6100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Teaching/Other Supplies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$12,600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$16,116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6815626"/>
                  </a:ext>
                </a:extLst>
              </a:tr>
              <a:tr h="152069">
                <a:tc>
                  <a:txBody>
                    <a:bodyPr/>
                    <a:lstStyle/>
                    <a:p>
                      <a:pPr algn="r" fontAlgn="b"/>
                      <a:r>
                        <a:rPr lang="en-US" sz="600" b="0" i="0" u="none" strike="noStrike">
                          <a:effectLst/>
                          <a:latin typeface="Arial" panose="020B0604020202020204" pitchFamily="34" charset="0"/>
                        </a:rPr>
                        <a:t> 150169725691021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6100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Signature Program Supplies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4268494"/>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6150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Instructional Equipment/Furniture</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8676300"/>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6160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Computer Equipment</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9103588"/>
                  </a:ext>
                </a:extLst>
              </a:tr>
              <a:tr h="152069">
                <a:tc>
                  <a:txBody>
                    <a:bodyPr/>
                    <a:lstStyle/>
                    <a:p>
                      <a:pPr algn="r" fontAlgn="b"/>
                      <a:r>
                        <a:rPr lang="en-US" sz="600" b="0" i="0" u="none" strike="noStrike">
                          <a:effectLst/>
                          <a:latin typeface="Arial" panose="020B0604020202020204" pitchFamily="34" charset="0"/>
                        </a:rPr>
                        <a:t> 150150525691310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2220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6420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Media Supplies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$2,016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9827521"/>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6420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Book Other Than Textbooks for Instruction</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9605280"/>
                  </a:ext>
                </a:extLst>
              </a:tr>
              <a:tr h="152069">
                <a:tc>
                  <a:txBody>
                    <a:bodyPr/>
                    <a:lstStyle/>
                    <a:p>
                      <a:pPr algn="r" fontAlgn="b"/>
                      <a:r>
                        <a:rPr lang="en-US" sz="600" b="0" i="0" u="none" strike="noStrike">
                          <a:effectLst/>
                          <a:latin typeface="Arial" panose="020B0604020202020204" pitchFamily="34" charset="0"/>
                        </a:rPr>
                        <a:t> 150110125691210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2213</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6420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Book Other Than Textbooks for PD</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0928218"/>
                  </a:ext>
                </a:extLst>
              </a:tr>
              <a:tr h="152069">
                <a:tc>
                  <a:txBody>
                    <a:bodyPr/>
                    <a:lstStyle/>
                    <a:p>
                      <a:pPr algn="r" fontAlgn="b"/>
                      <a:r>
                        <a:rPr lang="en-US" sz="600" b="0" i="0" u="none" strike="noStrike">
                          <a:effectLst/>
                          <a:latin typeface="Arial" panose="020B0604020202020204" pitchFamily="34" charset="0"/>
                        </a:rPr>
                        <a:t> 150122025691021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6410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Textbooks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8503121"/>
                  </a:ext>
                </a:extLst>
              </a:tr>
              <a:tr h="152069">
                <a:tc>
                  <a:txBody>
                    <a:bodyPr/>
                    <a:lstStyle/>
                    <a:p>
                      <a:pPr algn="r" fontAlgn="b"/>
                      <a:r>
                        <a:rPr lang="en-US" sz="600" b="0" i="0" u="none" strike="noStrike">
                          <a:effectLst/>
                          <a:latin typeface="Arial" panose="020B0604020202020204" pitchFamily="34" charset="0"/>
                        </a:rPr>
                        <a:t> 150122025691021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6400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Digital/Electronic Textbooks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1193297"/>
                  </a:ext>
                </a:extLst>
              </a:tr>
              <a:tr h="152069">
                <a:tc>
                  <a:txBody>
                    <a:bodyPr/>
                    <a:lstStyle/>
                    <a:p>
                      <a:pPr algn="r" fontAlgn="b"/>
                      <a:r>
                        <a:rPr lang="en-US" sz="600" b="0" i="0" u="none" strike="noStrike">
                          <a:effectLst/>
                          <a:latin typeface="Arial" panose="020B0604020202020204" pitchFamily="34" charset="0"/>
                        </a:rPr>
                        <a:t> 150120025691210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2213</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8100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Dues &amp; Fees (Instructional Staff)</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6527693"/>
                  </a:ext>
                </a:extLst>
              </a:tr>
              <a:tr h="152069">
                <a:tc>
                  <a:txBody>
                    <a:bodyPr/>
                    <a:lstStyle/>
                    <a:p>
                      <a:pPr algn="r" fontAlgn="b"/>
                      <a:r>
                        <a:rPr lang="en-US" sz="600" b="0" i="0" u="none" strike="noStrike">
                          <a:effectLst/>
                          <a:latin typeface="Arial" panose="020B0604020202020204" pitchFamily="34" charset="0"/>
                        </a:rPr>
                        <a:t> 150110125699990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2400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8100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Dues &amp; Fees (Administrative Staff)</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0136890"/>
                  </a:ext>
                </a:extLst>
              </a:tr>
              <a:tr h="152069">
                <a:tc>
                  <a:txBody>
                    <a:bodyPr/>
                    <a:lstStyle/>
                    <a:p>
                      <a:pPr algn="r" fontAlgn="b"/>
                      <a:r>
                        <a:rPr lang="en-US" sz="600" b="0" i="0" u="none" strike="noStrike">
                          <a:effectLst/>
                          <a:latin typeface="Arial" panose="020B0604020202020204" pitchFamily="34" charset="0"/>
                        </a:rPr>
                        <a:t> 150169725691021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8100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Dues &amp; Fees (Signature Programs)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$9,600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$9,600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6778203"/>
                  </a:ext>
                </a:extLst>
              </a:tr>
              <a:tr h="152069">
                <a:tc>
                  <a:txBody>
                    <a:bodyPr/>
                    <a:lstStyle/>
                    <a:p>
                      <a:pPr algn="r" fontAlgn="b"/>
                      <a:r>
                        <a:rPr lang="en-US" sz="600" b="0" i="0" u="none" strike="noStrike">
                          <a:effectLst/>
                          <a:latin typeface="Arial" panose="020B0604020202020204" pitchFamily="34" charset="0"/>
                        </a:rPr>
                        <a:t> 100237325691670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2660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6150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Security Grant Equipment</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5766016"/>
                  </a:ext>
                </a:extLst>
              </a:tr>
              <a:tr h="152069">
                <a:tc>
                  <a:txBody>
                    <a:bodyPr/>
                    <a:lstStyle/>
                    <a:p>
                      <a:pPr algn="r" fontAlgn="b"/>
                      <a:r>
                        <a:rPr lang="en-US" sz="600" b="0" i="0" u="none" strike="noStrike">
                          <a:effectLst/>
                          <a:latin typeface="Arial" panose="020B0604020202020204" pitchFamily="34" charset="0"/>
                        </a:rPr>
                        <a:t> 100237325691670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2660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3000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Security Grant Contracted Services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$25,582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$25,582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8631199"/>
                  </a:ext>
                </a:extLst>
              </a:tr>
              <a:tr h="152069">
                <a:tc>
                  <a:txBody>
                    <a:bodyPr/>
                    <a:lstStyle/>
                    <a:p>
                      <a:pPr algn="r" fontAlgn="b"/>
                      <a:r>
                        <a:rPr lang="en-US" sz="600" b="0" i="0" u="none" strike="noStrike">
                          <a:effectLst/>
                          <a:latin typeface="Arial" panose="020B0604020202020204" pitchFamily="34" charset="0"/>
                        </a:rPr>
                        <a:t> 100237325691670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2660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7340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Security Grant Purchase of Equipment (Technology)</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9096615"/>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8100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Student Admissions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3699489"/>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1104</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Other Stipends (Please specifiy)</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effectLst/>
                          <a:latin typeface="Arial" panose="020B0604020202020204" pitchFamily="34" charset="0"/>
                        </a:rPr>
                        <a:t> $-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1037099"/>
                  </a:ext>
                </a:extLst>
              </a:tr>
            </a:tbl>
          </a:graphicData>
        </a:graphic>
      </p:graphicFrame>
    </p:spTree>
    <p:extLst>
      <p:ext uri="{BB962C8B-B14F-4D97-AF65-F5344CB8AC3E}">
        <p14:creationId xmlns:p14="http://schemas.microsoft.com/office/powerpoint/2010/main" val="649006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409053" y="109593"/>
            <a:ext cx="2895600" cy="617692"/>
          </a:xfrm>
        </p:spPr>
        <p:txBody>
          <a:bodyPr/>
          <a:lstStyle/>
          <a:p>
            <a:r>
              <a:rPr lang="en-US" b="1">
                <a:solidFill>
                  <a:schemeClr val="accent5"/>
                </a:solidFill>
              </a:rPr>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288470" y="914398"/>
            <a:ext cx="5807530" cy="5525163"/>
          </a:xfrm>
        </p:spPr>
        <p:txBody>
          <a:bodyPr>
            <a:noAutofit/>
          </a:bodyPr>
          <a:lstStyle/>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Approval of Agenda</a:t>
            </a:r>
            <a:r>
              <a:rPr lang="en-US" sz="1600" dirty="0">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Approval of Previous Minutes</a:t>
            </a:r>
          </a:p>
          <a:p>
            <a:pPr marL="742950" marR="0" lvl="1" indent="-285750">
              <a:lnSpc>
                <a:spcPct val="107000"/>
              </a:lnSpc>
              <a:buFont typeface="+mj-lt"/>
              <a:buAutoNum type="alphaUcPeriod"/>
            </a:pPr>
            <a:r>
              <a:rPr lang="en-US" sz="1600" b="1" dirty="0">
                <a:latin typeface="Calibri" panose="020F0502020204030204" pitchFamily="34" charset="0"/>
                <a:ea typeface="Calibri" panose="020F0502020204030204" pitchFamily="34" charset="0"/>
                <a:cs typeface="Arial" panose="020B0604020202020204" pitchFamily="34" charset="0"/>
              </a:rPr>
              <a:t>Fill Vacant Staff Member Seat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Discussion Items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Budget Development Presentation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ACTION ITEM:</a:t>
            </a:r>
            <a:r>
              <a:rPr lang="en-US" sz="1600" b="1" dirty="0">
                <a:effectLst/>
                <a:latin typeface="Calibri" panose="020F0502020204030204" pitchFamily="34" charset="0"/>
                <a:ea typeface="Calibri" panose="020F0502020204030204" pitchFamily="34" charset="0"/>
                <a:cs typeface="Arial" panose="020B0604020202020204" pitchFamily="34" charset="0"/>
              </a:rPr>
              <a:t> GO Team vote on Draft Budget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t>
            </a:r>
            <a:r>
              <a:rPr lang="en-US" sz="1600" b="1"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AFTER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presentation and discussion)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Information Items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Principal’s Report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Announcements </a:t>
            </a: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Public Comment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(if applicable)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93B1C-3B09-36D1-86A0-CA7DC4316CE9}"/>
            </a:ext>
          </a:extLst>
        </p:cNvPr>
        <p:cNvGrpSpPr/>
        <p:nvPr/>
      </p:nvGrpSpPr>
      <p:grpSpPr>
        <a:xfrm>
          <a:off x="0" y="0"/>
          <a:ext cx="0" cy="0"/>
          <a:chOff x="0" y="0"/>
          <a:chExt cx="0" cy="0"/>
        </a:xfrm>
      </p:grpSpPr>
      <p:sp>
        <p:nvSpPr>
          <p:cNvPr id="5" name="Title 11">
            <a:extLst>
              <a:ext uri="{FF2B5EF4-FFF2-40B4-BE49-F238E27FC236}">
                <a16:creationId xmlns:a16="http://schemas.microsoft.com/office/drawing/2014/main" id="{BC10185A-12D3-5C64-8A0E-74FF4AB28A9D}"/>
              </a:ext>
            </a:extLst>
          </p:cNvPr>
          <p:cNvSpPr>
            <a:spLocks noGrp="1"/>
          </p:cNvSpPr>
          <p:nvPr>
            <p:ph type="title"/>
          </p:nvPr>
        </p:nvSpPr>
        <p:spPr>
          <a:xfrm>
            <a:off x="736896" y="121620"/>
            <a:ext cx="10718207" cy="600540"/>
          </a:xfrm>
        </p:spPr>
        <p:txBody>
          <a:bodyPr/>
          <a:lstStyle/>
          <a:p>
            <a:pPr algn="ctr"/>
            <a:r>
              <a:rPr lang="en-US" sz="2800"/>
              <a:t>Non-Staffing Tab Continued</a:t>
            </a:r>
          </a:p>
        </p:txBody>
      </p:sp>
      <p:sp>
        <p:nvSpPr>
          <p:cNvPr id="4" name="Footer Placeholder 3">
            <a:extLst>
              <a:ext uri="{FF2B5EF4-FFF2-40B4-BE49-F238E27FC236}">
                <a16:creationId xmlns:a16="http://schemas.microsoft.com/office/drawing/2014/main" id="{95A21B2F-25CB-A7F5-EC2E-DDF1C2216BD1}"/>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sp>
        <p:nvSpPr>
          <p:cNvPr id="6" name="Slide Number Placeholder 5">
            <a:extLst>
              <a:ext uri="{FF2B5EF4-FFF2-40B4-BE49-F238E27FC236}">
                <a16:creationId xmlns:a16="http://schemas.microsoft.com/office/drawing/2014/main" id="{F61AFFB0-526C-39A8-0754-59A7BFF0E487}"/>
              </a:ext>
            </a:extLst>
          </p:cNvPr>
          <p:cNvSpPr>
            <a:spLocks noGrp="1"/>
          </p:cNvSpPr>
          <p:nvPr>
            <p:ph type="sldNum" sz="quarter" idx="12"/>
          </p:nvPr>
        </p:nvSpPr>
        <p:spPr>
          <a:xfrm>
            <a:off x="9377844" y="6448879"/>
            <a:ext cx="2743200" cy="365125"/>
          </a:xfrm>
          <a:prstGeom prst="rect">
            <a:avLst/>
          </a:prstGeom>
        </p:spPr>
        <p:txBody>
          <a:bodyPr vert="horz" lIns="0" tIns="0" rIns="0" bIns="0" rtlCol="0" anchor="ctr">
            <a:noAutofit/>
          </a:bodyPr>
          <a:lstStyle>
            <a:defPPr>
              <a:defRPr lang="en-US"/>
            </a:defPPr>
            <a:lvl1pPr marL="0" algn="r" defTabSz="914400" rtl="0" eaLnBrk="1" latinLnBrk="0" hangingPunct="1">
              <a:defRPr sz="1200" b="0" i="0" kern="1200" spc="50" baseline="0">
                <a:solidFill>
                  <a:schemeClr val="bg1"/>
                </a:solidFill>
                <a:latin typeface="+mn-lt"/>
                <a:ea typeface="+mn-ea"/>
                <a:cs typeface="Arial Black"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C10A0C-BB77-FD4A-8FA4-D4334D01E3A4}" type="slidenum">
              <a:rPr lang="en-US" smtClean="0"/>
              <a:pPr/>
              <a:t>20</a:t>
            </a:fld>
            <a:endParaRPr lang="en-US"/>
          </a:p>
        </p:txBody>
      </p:sp>
      <p:graphicFrame>
        <p:nvGraphicFramePr>
          <p:cNvPr id="7" name="Table 6">
            <a:extLst>
              <a:ext uri="{FF2B5EF4-FFF2-40B4-BE49-F238E27FC236}">
                <a16:creationId xmlns:a16="http://schemas.microsoft.com/office/drawing/2014/main" id="{409F92DE-E85B-AAA5-573D-AB83AE4DBA69}"/>
              </a:ext>
            </a:extLst>
          </p:cNvPr>
          <p:cNvGraphicFramePr>
            <a:graphicFrameLocks noGrp="1"/>
          </p:cNvGraphicFramePr>
          <p:nvPr/>
        </p:nvGraphicFramePr>
        <p:xfrm>
          <a:off x="811213" y="2210750"/>
          <a:ext cx="10569575" cy="3581088"/>
        </p:xfrm>
        <a:graphic>
          <a:graphicData uri="http://schemas.openxmlformats.org/drawingml/2006/table">
            <a:tbl>
              <a:tblPr/>
              <a:tblGrid>
                <a:gridCol w="1290619">
                  <a:extLst>
                    <a:ext uri="{9D8B030D-6E8A-4147-A177-3AD203B41FA5}">
                      <a16:colId xmlns:a16="http://schemas.microsoft.com/office/drawing/2014/main" val="688605730"/>
                    </a:ext>
                  </a:extLst>
                </a:gridCol>
                <a:gridCol w="556737">
                  <a:extLst>
                    <a:ext uri="{9D8B030D-6E8A-4147-A177-3AD203B41FA5}">
                      <a16:colId xmlns:a16="http://schemas.microsoft.com/office/drawing/2014/main" val="3073167525"/>
                    </a:ext>
                  </a:extLst>
                </a:gridCol>
                <a:gridCol w="506125">
                  <a:extLst>
                    <a:ext uri="{9D8B030D-6E8A-4147-A177-3AD203B41FA5}">
                      <a16:colId xmlns:a16="http://schemas.microsoft.com/office/drawing/2014/main" val="3956433349"/>
                    </a:ext>
                  </a:extLst>
                </a:gridCol>
                <a:gridCol w="2716204">
                  <a:extLst>
                    <a:ext uri="{9D8B030D-6E8A-4147-A177-3AD203B41FA5}">
                      <a16:colId xmlns:a16="http://schemas.microsoft.com/office/drawing/2014/main" val="2084825953"/>
                    </a:ext>
                  </a:extLst>
                </a:gridCol>
                <a:gridCol w="894154">
                  <a:extLst>
                    <a:ext uri="{9D8B030D-6E8A-4147-A177-3AD203B41FA5}">
                      <a16:colId xmlns:a16="http://schemas.microsoft.com/office/drawing/2014/main" val="4263831155"/>
                    </a:ext>
                  </a:extLst>
                </a:gridCol>
                <a:gridCol w="843541">
                  <a:extLst>
                    <a:ext uri="{9D8B030D-6E8A-4147-A177-3AD203B41FA5}">
                      <a16:colId xmlns:a16="http://schemas.microsoft.com/office/drawing/2014/main" val="2983731056"/>
                    </a:ext>
                  </a:extLst>
                </a:gridCol>
                <a:gridCol w="843541">
                  <a:extLst>
                    <a:ext uri="{9D8B030D-6E8A-4147-A177-3AD203B41FA5}">
                      <a16:colId xmlns:a16="http://schemas.microsoft.com/office/drawing/2014/main" val="3003781342"/>
                    </a:ext>
                  </a:extLst>
                </a:gridCol>
                <a:gridCol w="2918654">
                  <a:extLst>
                    <a:ext uri="{9D8B030D-6E8A-4147-A177-3AD203B41FA5}">
                      <a16:colId xmlns:a16="http://schemas.microsoft.com/office/drawing/2014/main" val="994853849"/>
                    </a:ext>
                  </a:extLst>
                </a:gridCol>
              </a:tblGrid>
              <a:tr h="197336">
                <a:tc gridSpan="8">
                  <a:txBody>
                    <a:bodyPr/>
                    <a:lstStyle/>
                    <a:p>
                      <a:pPr algn="ctr" fontAlgn="ctr"/>
                      <a:r>
                        <a:rPr lang="en-US" sz="1000" b="1" i="0" u="none" strike="noStrike">
                          <a:solidFill>
                            <a:srgbClr val="FFFFFF"/>
                          </a:solidFill>
                          <a:effectLst/>
                          <a:latin typeface="Arial" panose="020B0604020202020204" pitchFamily="34" charset="0"/>
                        </a:rPr>
                        <a:t>Stipends</a:t>
                      </a:r>
                    </a:p>
                  </a:txBody>
                  <a:tcPr marL="8433" marR="8433" marT="8433" marB="404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4699870"/>
                  </a:ext>
                </a:extLst>
              </a:tr>
              <a:tr h="183843">
                <a:tc>
                  <a:txBody>
                    <a:bodyPr/>
                    <a:lstStyle/>
                    <a:p>
                      <a:pPr algn="r" fontAlgn="b"/>
                      <a:r>
                        <a:rPr lang="en-US" sz="900" b="0" i="0" u="none" strike="noStrike">
                          <a:effectLst/>
                          <a:latin typeface="Arial" panose="020B0604020202020204" pitchFamily="34" charset="0"/>
                        </a:rPr>
                        <a:t>150120025691021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1104</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Academic Stipends</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19,500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 $19,500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3494072"/>
                  </a:ext>
                </a:extLst>
              </a:tr>
              <a:tr h="183843">
                <a:tc>
                  <a:txBody>
                    <a:bodyPr/>
                    <a:lstStyle/>
                    <a:p>
                      <a:pPr algn="r" fontAlgn="b"/>
                      <a:r>
                        <a:rPr lang="en-US" sz="900" b="0" i="0" u="none" strike="noStrike">
                          <a:effectLst/>
                          <a:latin typeface="Arial" panose="020B0604020202020204" pitchFamily="34" charset="0"/>
                        </a:rPr>
                        <a:t> 150126825691021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1184</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Fine Arts Stipends</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9323817"/>
                  </a:ext>
                </a:extLst>
              </a:tr>
              <a:tr h="183843">
                <a:tc>
                  <a:txBody>
                    <a:bodyPr/>
                    <a:lstStyle/>
                    <a:p>
                      <a:pPr algn="r" fontAlgn="b"/>
                      <a:r>
                        <a:rPr lang="en-US" sz="900" b="0" i="0" u="none" strike="noStrike">
                          <a:effectLst/>
                          <a:latin typeface="Arial" panose="020B0604020202020204" pitchFamily="34" charset="0"/>
                        </a:rPr>
                        <a:t> 150126125699990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2100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1464</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Athletic Stipends</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1306560"/>
                  </a:ext>
                </a:extLst>
              </a:tr>
              <a:tr h="183843">
                <a:tc>
                  <a:txBody>
                    <a:bodyPr/>
                    <a:lstStyle/>
                    <a:p>
                      <a:pPr algn="r" fontAlgn="b"/>
                      <a:r>
                        <a:rPr lang="en-US" sz="900" b="0" i="0" u="none" strike="noStrike">
                          <a:effectLst/>
                          <a:latin typeface="Arial" panose="020B0604020202020204" pitchFamily="34" charset="0"/>
                        </a:rPr>
                        <a:t> 150169725691021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effectLst/>
                          <a:latin typeface="Arial" panose="020B0604020202020204" pitchFamily="34" charset="0"/>
                        </a:rPr>
                        <a:t>1104</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effectLst/>
                          <a:latin typeface="Arial" panose="020B0604020202020204" pitchFamily="34" charset="0"/>
                        </a:rPr>
                        <a:t>STEM/IB/College and Career Sponsor Stipend</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effectLst/>
                          <a:latin typeface="Arial" panose="020B0604020202020204" pitchFamily="34" charset="0"/>
                        </a:rPr>
                        <a:t>$-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7030129"/>
                  </a:ext>
                </a:extLst>
              </a:tr>
              <a:tr h="197336">
                <a:tc gridSpan="8">
                  <a:txBody>
                    <a:bodyPr/>
                    <a:lstStyle/>
                    <a:p>
                      <a:pPr algn="ctr" fontAlgn="ctr"/>
                      <a:r>
                        <a:rPr lang="en-US" sz="1000" b="1" i="0" u="none" strike="noStrike">
                          <a:solidFill>
                            <a:srgbClr val="FFFFFF"/>
                          </a:solidFill>
                          <a:effectLst/>
                          <a:latin typeface="Arial" panose="020B0604020202020204" pitchFamily="34" charset="0"/>
                        </a:rPr>
                        <a:t>Turnaround</a:t>
                      </a:r>
                    </a:p>
                  </a:txBody>
                  <a:tcPr marL="8433" marR="8433" marT="8433" marB="40479"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5863711"/>
                  </a:ext>
                </a:extLst>
              </a:tr>
              <a:tr h="183843">
                <a:tc>
                  <a:txBody>
                    <a:bodyPr/>
                    <a:lstStyle/>
                    <a:p>
                      <a:pPr algn="r" fontAlgn="b"/>
                      <a:r>
                        <a:rPr lang="en-US" sz="900" b="0" i="0" u="none" strike="noStrike">
                          <a:effectLst/>
                          <a:latin typeface="Arial" panose="020B0604020202020204" pitchFamily="34" charset="0"/>
                        </a:rPr>
                        <a:t>150161825691021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3000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Contracted Services for Instruction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408579"/>
                  </a:ext>
                </a:extLst>
              </a:tr>
              <a:tr h="183843">
                <a:tc>
                  <a:txBody>
                    <a:bodyPr/>
                    <a:lstStyle/>
                    <a:p>
                      <a:pPr algn="r" fontAlgn="b"/>
                      <a:r>
                        <a:rPr lang="en-US" sz="900" b="0" i="0" u="none" strike="noStrike">
                          <a:effectLst/>
                          <a:latin typeface="Arial" panose="020B0604020202020204" pitchFamily="34" charset="0"/>
                        </a:rPr>
                        <a:t> 150161825691210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2210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3000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Contracted Services for Professional Development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6100237"/>
                  </a:ext>
                </a:extLst>
              </a:tr>
              <a:tr h="183843">
                <a:tc>
                  <a:txBody>
                    <a:bodyPr/>
                    <a:lstStyle/>
                    <a:p>
                      <a:pPr algn="r" fontAlgn="b"/>
                      <a:r>
                        <a:rPr lang="en-US" sz="900" b="0" i="0" u="none" strike="noStrike">
                          <a:effectLst/>
                          <a:latin typeface="Arial" panose="020B0604020202020204" pitchFamily="34" charset="0"/>
                        </a:rPr>
                        <a:t> 150161825699990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2210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1164</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Stipends for Professional Learning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110458"/>
                  </a:ext>
                </a:extLst>
              </a:tr>
              <a:tr h="183843">
                <a:tc>
                  <a:txBody>
                    <a:bodyPr/>
                    <a:lstStyle/>
                    <a:p>
                      <a:pPr algn="r" fontAlgn="b"/>
                      <a:r>
                        <a:rPr lang="en-US" sz="900" b="0" i="0" u="none" strike="noStrike">
                          <a:effectLst/>
                          <a:latin typeface="Arial" panose="020B0604020202020204" pitchFamily="34" charset="0"/>
                        </a:rPr>
                        <a:t> 150161825691021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5320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Web-Based Subscriptions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2435296"/>
                  </a:ext>
                </a:extLst>
              </a:tr>
              <a:tr h="183843">
                <a:tc>
                  <a:txBody>
                    <a:bodyPr/>
                    <a:lstStyle/>
                    <a:p>
                      <a:pPr algn="r" fontAlgn="b"/>
                      <a:r>
                        <a:rPr lang="en-US" sz="900" b="0" i="0" u="none" strike="noStrike">
                          <a:effectLst/>
                          <a:latin typeface="Arial" panose="020B0604020202020204" pitchFamily="34" charset="0"/>
                        </a:rPr>
                        <a:t> 150161825691320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2700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5950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Turnaround Transportation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9655678"/>
                  </a:ext>
                </a:extLst>
              </a:tr>
              <a:tr h="183843">
                <a:tc>
                  <a:txBody>
                    <a:bodyPr/>
                    <a:lstStyle/>
                    <a:p>
                      <a:pPr algn="r" fontAlgn="b"/>
                      <a:r>
                        <a:rPr lang="en-US" sz="900" b="0" i="0" u="none" strike="noStrike">
                          <a:effectLst/>
                          <a:latin typeface="Arial" panose="020B0604020202020204" pitchFamily="34" charset="0"/>
                        </a:rPr>
                        <a:t> 150161825691021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1101</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Hourly Turnaround Tutor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3410516"/>
                  </a:ext>
                </a:extLst>
              </a:tr>
              <a:tr h="197336">
                <a:tc gridSpan="8">
                  <a:txBody>
                    <a:bodyPr/>
                    <a:lstStyle/>
                    <a:p>
                      <a:pPr algn="ctr" fontAlgn="ctr"/>
                      <a:r>
                        <a:rPr lang="en-US" sz="1000" b="1" i="0" u="none" strike="noStrike">
                          <a:solidFill>
                            <a:srgbClr val="FFFFFF"/>
                          </a:solidFill>
                          <a:effectLst/>
                          <a:latin typeface="Arial" panose="020B0604020202020204" pitchFamily="34" charset="0"/>
                        </a:rPr>
                        <a:t>Substitutes</a:t>
                      </a:r>
                    </a:p>
                  </a:txBody>
                  <a:tcPr marL="8433" marR="8433" marT="8433" marB="404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3726631"/>
                  </a:ext>
                </a:extLst>
              </a:tr>
              <a:tr h="183843">
                <a:tc>
                  <a:txBody>
                    <a:bodyPr/>
                    <a:lstStyle/>
                    <a:p>
                      <a:pPr algn="r" fontAlgn="b"/>
                      <a:r>
                        <a:rPr lang="en-US" sz="900" b="0" i="0" u="none" strike="noStrike">
                          <a:effectLst/>
                          <a:latin typeface="Arial" panose="020B0604020202020204" pitchFamily="34" charset="0"/>
                        </a:rPr>
                        <a:t>150120425691021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1131</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Teacher Subs</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$39,775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$39,775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7777758"/>
                  </a:ext>
                </a:extLst>
              </a:tr>
              <a:tr h="183843">
                <a:tc>
                  <a:txBody>
                    <a:bodyPr/>
                    <a:lstStyle/>
                    <a:p>
                      <a:pPr algn="r" fontAlgn="b"/>
                      <a:r>
                        <a:rPr lang="en-US" sz="900" b="0" i="0" u="none" strike="noStrike">
                          <a:effectLst/>
                          <a:latin typeface="Arial" panose="020B0604020202020204" pitchFamily="34" charset="0"/>
                        </a:rPr>
                        <a:t> 150120425699990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2400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1141</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Principal/AP/Clerical Subs</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3372542"/>
                  </a:ext>
                </a:extLst>
              </a:tr>
              <a:tr h="183843">
                <a:tc>
                  <a:txBody>
                    <a:bodyPr/>
                    <a:lstStyle/>
                    <a:p>
                      <a:pPr algn="r" fontAlgn="b"/>
                      <a:r>
                        <a:rPr lang="en-US" sz="900" b="0" i="0" u="none" strike="noStrike">
                          <a:effectLst/>
                          <a:latin typeface="Arial" panose="020B0604020202020204" pitchFamily="34" charset="0"/>
                        </a:rPr>
                        <a:t> 150120425691021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2220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1131</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Media Specialist Subs</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4890269"/>
                  </a:ext>
                </a:extLst>
              </a:tr>
              <a:tr h="183843">
                <a:tc>
                  <a:txBody>
                    <a:bodyPr/>
                    <a:lstStyle/>
                    <a:p>
                      <a:pPr algn="r" fontAlgn="b"/>
                      <a:r>
                        <a:rPr lang="en-US" sz="900" b="0" i="0" u="none" strike="noStrike">
                          <a:effectLst/>
                          <a:latin typeface="Arial" panose="020B0604020202020204" pitchFamily="34" charset="0"/>
                        </a:rPr>
                        <a:t> 150120425691021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1131</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Counselor Subs</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8836343"/>
                  </a:ext>
                </a:extLst>
              </a:tr>
              <a:tr h="183843">
                <a:tc>
                  <a:txBody>
                    <a:bodyPr/>
                    <a:lstStyle/>
                    <a:p>
                      <a:pPr algn="r" fontAlgn="b"/>
                      <a:r>
                        <a:rPr lang="en-US" sz="900" b="0" i="0" u="none" strike="noStrike">
                          <a:effectLst/>
                          <a:latin typeface="Arial" panose="020B0604020202020204" pitchFamily="34" charset="0"/>
                        </a:rPr>
                        <a:t> 150120425691021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1141</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Paraprofessional Subs</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0511189"/>
                  </a:ext>
                </a:extLst>
              </a:tr>
              <a:tr h="183843">
                <a:tc>
                  <a:txBody>
                    <a:bodyPr/>
                    <a:lstStyle/>
                    <a:p>
                      <a:pPr algn="r" fontAlgn="b"/>
                      <a:r>
                        <a:rPr lang="en-US" sz="900" b="0" i="0" u="none" strike="noStrike">
                          <a:effectLst/>
                          <a:latin typeface="Arial" panose="020B0604020202020204" pitchFamily="34" charset="0"/>
                        </a:rPr>
                        <a:t> 150120425691021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2200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Substitute FICA</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$577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$577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dirty="0">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5748410"/>
                  </a:ext>
                </a:extLst>
              </a:tr>
            </a:tbl>
          </a:graphicData>
        </a:graphic>
      </p:graphicFrame>
    </p:spTree>
    <p:extLst>
      <p:ext uri="{BB962C8B-B14F-4D97-AF65-F5344CB8AC3E}">
        <p14:creationId xmlns:p14="http://schemas.microsoft.com/office/powerpoint/2010/main" val="667198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1E6E-EA03-D6AF-B08C-676A60191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E0E62-076A-5C49-1073-8C3EF38D64D4}"/>
              </a:ext>
            </a:extLst>
          </p:cNvPr>
          <p:cNvSpPr>
            <a:spLocks noGrp="1"/>
          </p:cNvSpPr>
          <p:nvPr>
            <p:ph type="title"/>
          </p:nvPr>
        </p:nvSpPr>
        <p:spPr>
          <a:xfrm>
            <a:off x="3279228" y="84813"/>
            <a:ext cx="8765627" cy="1036143"/>
          </a:xfrm>
        </p:spPr>
        <p:txBody>
          <a:bodyPr anchor="ctr">
            <a:noAutofit/>
          </a:bodyPr>
          <a:lstStyle/>
          <a:p>
            <a:pPr algn="ctr"/>
            <a:r>
              <a:rPr lang="en-US" sz="3600" b="1">
                <a:latin typeface="Calibri"/>
                <a:ea typeface="Calibri"/>
                <a:cs typeface="Calibri"/>
              </a:rPr>
              <a:t>Summary of position Changes to Support the fy26 bUDGET</a:t>
            </a:r>
            <a:endParaRPr lang="en-US" sz="3600" b="1">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243CBD7-473E-23F2-AE74-1D7A84BF21BD}"/>
              </a:ext>
            </a:extLst>
          </p:cNvPr>
          <p:cNvSpPr>
            <a:spLocks noGrp="1"/>
          </p:cNvSpPr>
          <p:nvPr>
            <p:ph type="sldNum" sz="quarter" idx="12"/>
          </p:nvPr>
        </p:nvSpPr>
        <p:spPr/>
        <p:txBody>
          <a:bodyPr/>
          <a:lstStyle/>
          <a:p>
            <a:fld id="{A49DFD55-3C28-40EF-9E31-A92D2E4017FF}" type="slidenum">
              <a:rPr lang="en-US" smtClean="0"/>
              <a:pPr/>
              <a:t>21</a:t>
            </a:fld>
            <a:endParaRPr lang="en-US"/>
          </a:p>
        </p:txBody>
      </p:sp>
      <p:sp>
        <p:nvSpPr>
          <p:cNvPr id="7" name="Rectangle 6">
            <a:extLst>
              <a:ext uri="{FF2B5EF4-FFF2-40B4-BE49-F238E27FC236}">
                <a16:creationId xmlns:a16="http://schemas.microsoft.com/office/drawing/2014/main" id="{E4D3FEE1-F4BB-B8B4-DFFE-055285C0C52A}"/>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graphicFrame>
        <p:nvGraphicFramePr>
          <p:cNvPr id="4" name="Content Placeholder 4">
            <a:extLst>
              <a:ext uri="{FF2B5EF4-FFF2-40B4-BE49-F238E27FC236}">
                <a16:creationId xmlns:a16="http://schemas.microsoft.com/office/drawing/2014/main" id="{B82C28E2-D65A-5932-C2D5-D810AEF1A44F}"/>
              </a:ext>
            </a:extLst>
          </p:cNvPr>
          <p:cNvGraphicFramePr>
            <a:graphicFrameLocks/>
          </p:cNvGraphicFramePr>
          <p:nvPr>
            <p:extLst>
              <p:ext uri="{D42A27DB-BD31-4B8C-83A1-F6EECF244321}">
                <p14:modId xmlns:p14="http://schemas.microsoft.com/office/powerpoint/2010/main" val="1491950848"/>
              </p:ext>
            </p:extLst>
          </p:nvPr>
        </p:nvGraphicFramePr>
        <p:xfrm>
          <a:off x="3626068" y="1524000"/>
          <a:ext cx="8040514" cy="3384331"/>
        </p:xfrm>
        <a:graphic>
          <a:graphicData uri="http://schemas.openxmlformats.org/drawingml/2006/table">
            <a:tbl>
              <a:tblPr firstRow="1" bandRow="1">
                <a:tableStyleId>{00A15C55-8517-42AA-B614-E9B94910E393}</a:tableStyleId>
              </a:tblPr>
              <a:tblGrid>
                <a:gridCol w="4020257">
                  <a:extLst>
                    <a:ext uri="{9D8B030D-6E8A-4147-A177-3AD203B41FA5}">
                      <a16:colId xmlns:a16="http://schemas.microsoft.com/office/drawing/2014/main" val="3868647755"/>
                    </a:ext>
                  </a:extLst>
                </a:gridCol>
                <a:gridCol w="4020257">
                  <a:extLst>
                    <a:ext uri="{9D8B030D-6E8A-4147-A177-3AD203B41FA5}">
                      <a16:colId xmlns:a16="http://schemas.microsoft.com/office/drawing/2014/main" val="2112092059"/>
                    </a:ext>
                  </a:extLst>
                </a:gridCol>
              </a:tblGrid>
              <a:tr h="776051">
                <a:tc>
                  <a:txBody>
                    <a:bodyPr/>
                    <a:lstStyle/>
                    <a:p>
                      <a:pPr lvl="0" algn="ctr">
                        <a:buNone/>
                      </a:pPr>
                      <a:r>
                        <a:rPr lang="en-US" sz="3200">
                          <a:solidFill>
                            <a:schemeClr val="tx1"/>
                          </a:solidFill>
                        </a:rPr>
                        <a:t>CREATED</a:t>
                      </a:r>
                    </a:p>
                  </a:txBody>
                  <a:tcPr anchor="ctr"/>
                </a:tc>
                <a:tc>
                  <a:txBody>
                    <a:bodyPr/>
                    <a:lstStyle/>
                    <a:p>
                      <a:pPr lvl="0" algn="ctr">
                        <a:buNone/>
                      </a:pPr>
                      <a:r>
                        <a:rPr lang="en-US" sz="3200">
                          <a:solidFill>
                            <a:schemeClr val="tx1"/>
                          </a:solidFill>
                        </a:rPr>
                        <a:t>REMOVED</a:t>
                      </a:r>
                    </a:p>
                  </a:txBody>
                  <a:tcPr anchor="ctr"/>
                </a:tc>
                <a:extLst>
                  <a:ext uri="{0D108BD9-81ED-4DB2-BD59-A6C34878D82A}">
                    <a16:rowId xmlns:a16="http://schemas.microsoft.com/office/drawing/2014/main" val="1634409478"/>
                  </a:ext>
                </a:extLst>
              </a:tr>
              <a:tr h="521656">
                <a:tc>
                  <a:txBody>
                    <a:bodyPr/>
                    <a:lstStyle/>
                    <a:p>
                      <a:r>
                        <a:rPr lang="en-US" dirty="0"/>
                        <a:t>½ Time Social Worker Position</a:t>
                      </a:r>
                    </a:p>
                  </a:txBody>
                  <a:tcPr anchor="ctr"/>
                </a:tc>
                <a:tc>
                  <a:txBody>
                    <a:bodyPr/>
                    <a:lstStyle/>
                    <a:p>
                      <a:r>
                        <a:rPr lang="en-US" dirty="0"/>
                        <a:t>Full time Social Worker position</a:t>
                      </a:r>
                    </a:p>
                  </a:txBody>
                  <a:tcPr anchor="ctr"/>
                </a:tc>
                <a:extLst>
                  <a:ext uri="{0D108BD9-81ED-4DB2-BD59-A6C34878D82A}">
                    <a16:rowId xmlns:a16="http://schemas.microsoft.com/office/drawing/2014/main" val="1813335333"/>
                  </a:ext>
                </a:extLst>
              </a:tr>
              <a:tr h="521656">
                <a:tc>
                  <a:txBody>
                    <a:bodyPr/>
                    <a:lstStyle/>
                    <a:p>
                      <a:endParaRPr lang="en-US"/>
                    </a:p>
                  </a:txBody>
                  <a:tcPr anchor="ctr"/>
                </a:tc>
                <a:tc>
                  <a:txBody>
                    <a:bodyPr/>
                    <a:lstStyle/>
                    <a:p>
                      <a:r>
                        <a:rPr lang="en-US" dirty="0"/>
                        <a:t>Parent Liaison Position</a:t>
                      </a:r>
                    </a:p>
                  </a:txBody>
                  <a:tcPr anchor="ctr"/>
                </a:tc>
                <a:extLst>
                  <a:ext uri="{0D108BD9-81ED-4DB2-BD59-A6C34878D82A}">
                    <a16:rowId xmlns:a16="http://schemas.microsoft.com/office/drawing/2014/main" val="4138019235"/>
                  </a:ext>
                </a:extLst>
              </a:tr>
              <a:tr h="521656">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4244013826"/>
                  </a:ext>
                </a:extLst>
              </a:tr>
              <a:tr h="521656">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322258494"/>
                  </a:ext>
                </a:extLst>
              </a:tr>
              <a:tr h="521656">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730182601"/>
                  </a:ext>
                </a:extLst>
              </a:tr>
            </a:tbl>
          </a:graphicData>
        </a:graphic>
      </p:graphicFrame>
    </p:spTree>
    <p:extLst>
      <p:ext uri="{BB962C8B-B14F-4D97-AF65-F5344CB8AC3E}">
        <p14:creationId xmlns:p14="http://schemas.microsoft.com/office/powerpoint/2010/main" val="3498337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E4DA-C1A7-72C6-AF7C-465564B448A0}"/>
              </a:ext>
            </a:extLst>
          </p:cNvPr>
          <p:cNvSpPr>
            <a:spLocks noGrp="1"/>
          </p:cNvSpPr>
          <p:nvPr>
            <p:ph type="title"/>
          </p:nvPr>
        </p:nvSpPr>
        <p:spPr>
          <a:xfrm>
            <a:off x="3752193" y="84813"/>
            <a:ext cx="8292662" cy="1036143"/>
          </a:xfrm>
        </p:spPr>
        <p:txBody>
          <a:bodyPr anchor="ctr">
            <a:normAutofit/>
          </a:bodyPr>
          <a:lstStyle/>
          <a:p>
            <a:pPr algn="ctr"/>
            <a:r>
              <a:rPr lang="en-US" b="1">
                <a:latin typeface="Calibri" panose="020F0502020204030204" pitchFamily="34" charset="0"/>
                <a:cs typeface="Calibri" panose="020F0502020204030204" pitchFamily="34" charset="0"/>
              </a:rPr>
              <a:t>Descriptions of Strategic Plan</a:t>
            </a:r>
            <a:br>
              <a:rPr lang="en-US" b="1">
                <a:latin typeface="Calibri" panose="020F0502020204030204" pitchFamily="34" charset="0"/>
                <a:cs typeface="Calibri" panose="020F0502020204030204" pitchFamily="34" charset="0"/>
              </a:rPr>
            </a:br>
            <a:r>
              <a:rPr lang="en-US" b="1">
                <a:latin typeface="Calibri" panose="020F0502020204030204" pitchFamily="34" charset="0"/>
                <a:cs typeface="Calibri" panose="020F0502020204030204" pitchFamily="34" charset="0"/>
              </a:rPr>
              <a:t>Breakout Categories</a:t>
            </a:r>
          </a:p>
        </p:txBody>
      </p:sp>
      <p:sp>
        <p:nvSpPr>
          <p:cNvPr id="3" name="Slide Number Placeholder 2">
            <a:extLst>
              <a:ext uri="{FF2B5EF4-FFF2-40B4-BE49-F238E27FC236}">
                <a16:creationId xmlns:a16="http://schemas.microsoft.com/office/drawing/2014/main" id="{256AE224-2A34-DE38-F9DE-005794EAF9FE}"/>
              </a:ext>
            </a:extLst>
          </p:cNvPr>
          <p:cNvSpPr>
            <a:spLocks noGrp="1"/>
          </p:cNvSpPr>
          <p:nvPr>
            <p:ph type="sldNum" sz="quarter" idx="12"/>
          </p:nvPr>
        </p:nvSpPr>
        <p:spPr>
          <a:xfrm>
            <a:off x="11025562" y="6356348"/>
            <a:ext cx="987552" cy="365125"/>
          </a:xfrm>
        </p:spPr>
        <p:txBody>
          <a:bodyPr/>
          <a:lstStyle/>
          <a:p>
            <a:fld id="{A49DFD55-3C28-40EF-9E31-A92D2E4017FF}" type="slidenum">
              <a:rPr lang="en-US" smtClean="0"/>
              <a:pPr/>
              <a:t>22</a:t>
            </a:fld>
            <a:endParaRPr lang="en-US"/>
          </a:p>
        </p:txBody>
      </p:sp>
      <p:sp>
        <p:nvSpPr>
          <p:cNvPr id="6" name="TextBox 5">
            <a:extLst>
              <a:ext uri="{FF2B5EF4-FFF2-40B4-BE49-F238E27FC236}">
                <a16:creationId xmlns:a16="http://schemas.microsoft.com/office/drawing/2014/main" id="{C664D598-9881-D6BC-7672-7D43E8B70597}"/>
              </a:ext>
            </a:extLst>
          </p:cNvPr>
          <p:cNvSpPr txBox="1"/>
          <p:nvPr/>
        </p:nvSpPr>
        <p:spPr>
          <a:xfrm>
            <a:off x="3951891" y="1522153"/>
            <a:ext cx="8092964" cy="4001095"/>
          </a:xfrm>
          <a:prstGeom prst="rect">
            <a:avLst/>
          </a:prstGeom>
          <a:noFill/>
        </p:spPr>
        <p:txBody>
          <a:bodyPr wrap="square" lIns="91440" tIns="45720" rIns="91440" bIns="45720" rtlCol="0" anchor="t">
            <a:spAutoFit/>
          </a:bodyPr>
          <a:lstStyle/>
          <a:p>
            <a:pPr marL="457200" indent="-457200">
              <a:spcAft>
                <a:spcPts val="1200"/>
              </a:spcAft>
              <a:buFont typeface="+mj-lt"/>
              <a:buAutoNum type="arabicPeriod"/>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Priorities:</a:t>
            </a:r>
            <a:r>
              <a:rPr kumimoji="0" lang="en-US" sz="2800" b="1" i="0" u="none" strike="noStrike" kern="1200" cap="none" spc="0" normalizeH="0" baseline="0" noProof="0">
                <a:ln>
                  <a:noFill/>
                </a:ln>
                <a:solidFill>
                  <a:prstClr val="black"/>
                </a:solidFill>
                <a:effectLst/>
                <a:uLnTx/>
                <a:uFillTx/>
                <a:latin typeface="Calibri"/>
                <a:ea typeface="Calibri"/>
                <a:cs typeface="Calibri"/>
              </a:rPr>
              <a:t> </a:t>
            </a:r>
            <a:r>
              <a:rPr lang="en-US" sz="2800">
                <a:solidFill>
                  <a:prstClr val="black"/>
                </a:solidFill>
                <a:latin typeface="Calibri"/>
                <a:ea typeface="Calibri"/>
                <a:cs typeface="Calibri"/>
              </a:rPr>
              <a:t>FY25 </a:t>
            </a:r>
            <a:r>
              <a:rPr kumimoji="0" lang="en-US" sz="2800" b="0" i="0" u="none" strike="noStrike" kern="1200" cap="none" spc="0" normalizeH="0" baseline="0" noProof="0">
                <a:ln>
                  <a:noFill/>
                </a:ln>
                <a:solidFill>
                  <a:prstClr val="black"/>
                </a:solidFill>
                <a:effectLst/>
                <a:uLnTx/>
                <a:uFillTx/>
                <a:latin typeface="Calibri"/>
                <a:ea typeface="Calibri"/>
                <a:cs typeface="Calibri"/>
              </a:rPr>
              <a:t>funding </a:t>
            </a:r>
            <a:r>
              <a:rPr kumimoji="0" lang="en-US" sz="2800" b="0" i="0" u="sng" strike="noStrike" kern="1200" cap="none" spc="0" normalizeH="0" baseline="0" noProof="0">
                <a:ln>
                  <a:noFill/>
                </a:ln>
                <a:solidFill>
                  <a:prstClr val="black"/>
                </a:solidFill>
                <a:effectLst/>
                <a:uLnTx/>
                <a:uFillTx/>
                <a:latin typeface="Calibri"/>
                <a:ea typeface="Calibri"/>
                <a:cs typeface="Calibri"/>
              </a:rPr>
              <a:t>priorities</a:t>
            </a:r>
            <a:r>
              <a:rPr kumimoji="0" lang="en-US" sz="2800" b="0" i="0" u="none" strike="noStrike" kern="1200" cap="none" spc="0" normalizeH="0" baseline="0" noProof="0">
                <a:ln>
                  <a:noFill/>
                </a:ln>
                <a:solidFill>
                  <a:prstClr val="black"/>
                </a:solidFill>
                <a:effectLst/>
                <a:uLnTx/>
                <a:uFillTx/>
                <a:latin typeface="Calibri"/>
                <a:ea typeface="Calibri"/>
                <a:cs typeface="Calibri"/>
              </a:rPr>
              <a:t> from the school’s strategic plan, ranked by the order of importance.</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spcBef>
                <a:spcPts val="0"/>
              </a:spcBef>
              <a:spcAft>
                <a:spcPts val="1200"/>
              </a:spcAft>
              <a:buClrTx/>
              <a:buSzTx/>
              <a:buFont typeface="+mj-lt"/>
              <a:buAutoNum type="arabicPeriod"/>
              <a:tabLst/>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Strategies:</a:t>
            </a:r>
            <a:r>
              <a:rPr kumimoji="0" lang="en-US" sz="2800" b="1" i="0" u="none" strike="noStrike" kern="1200" cap="none" spc="0" normalizeH="0" baseline="0" noProof="0">
                <a:ln>
                  <a:noFill/>
                </a:ln>
                <a:solidFill>
                  <a:prstClr val="black"/>
                </a:solidFill>
                <a:effectLst/>
                <a:uLnTx/>
                <a:uFillTx/>
                <a:latin typeface="Calibri"/>
                <a:ea typeface="Calibri"/>
                <a:cs typeface="Calibri"/>
              </a:rPr>
              <a:t> </a:t>
            </a:r>
            <a:r>
              <a:rPr kumimoji="0" lang="en-US" sz="2800" b="0" i="0" u="none" strike="noStrike" kern="1200" cap="none" spc="0" normalizeH="0" baseline="0" noProof="0">
                <a:ln>
                  <a:noFill/>
                </a:ln>
                <a:solidFill>
                  <a:prstClr val="black"/>
                </a:solidFill>
                <a:effectLst/>
                <a:uLnTx/>
                <a:uFillTx/>
                <a:latin typeface="Calibri"/>
                <a:ea typeface="Calibri"/>
                <a:cs typeface="Calibri"/>
              </a:rPr>
              <a:t>Lays out specific objectives for school’s improvement.</a:t>
            </a:r>
            <a:endPar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indent="-457200">
              <a:spcAft>
                <a:spcPts val="1200"/>
              </a:spcAft>
              <a:buFont typeface="+mj-lt"/>
              <a:buAutoNum type="arabicPeriod"/>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Request: </a:t>
            </a:r>
            <a:r>
              <a:rPr kumimoji="0" lang="en-US" sz="2800" b="0" i="0" u="none" strike="noStrike" kern="1200" cap="none" spc="0" normalizeH="0" baseline="0" noProof="0">
                <a:ln>
                  <a:noFill/>
                </a:ln>
                <a:solidFill>
                  <a:prstClr val="black"/>
                </a:solidFill>
                <a:effectLst/>
                <a:uLnTx/>
                <a:uFillTx/>
                <a:latin typeface="Calibri"/>
                <a:ea typeface="Calibri"/>
                <a:cs typeface="Calibri"/>
              </a:rPr>
              <a:t>“The Ask”</a:t>
            </a:r>
            <a:r>
              <a:rPr lang="en-US" sz="2800">
                <a:solidFill>
                  <a:prstClr val="black"/>
                </a:solidFill>
                <a:latin typeface="Calibri"/>
                <a:ea typeface="Calibri"/>
                <a:cs typeface="Calibri"/>
              </a:rPr>
              <a:t> </a:t>
            </a:r>
            <a:r>
              <a:rPr kumimoji="0" lang="en-US" sz="2800" b="0" i="0" u="none" strike="noStrike" kern="1200" cap="none" spc="0" normalizeH="0" baseline="0" noProof="0">
                <a:ln>
                  <a:noFill/>
                </a:ln>
                <a:solidFill>
                  <a:prstClr val="black"/>
                </a:solidFill>
                <a:effectLst/>
                <a:uLnTx/>
                <a:uFillTx/>
                <a:latin typeface="Calibri"/>
                <a:ea typeface="Calibri"/>
                <a:cs typeface="Calibri"/>
              </a:rPr>
              <a:t> What needs to be funded in order to support the strategy?</a:t>
            </a:r>
            <a:r>
              <a:rPr lang="en-US" sz="2800">
                <a:solidFill>
                  <a:prstClr val="black"/>
                </a:solidFill>
                <a:latin typeface="Calibri"/>
                <a:ea typeface="Calibri"/>
                <a:cs typeface="Calibri"/>
              </a:rPr>
              <a:t> </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spcBef>
                <a:spcPts val="0"/>
              </a:spcBef>
              <a:spcAft>
                <a:spcPts val="1200"/>
              </a:spcAft>
              <a:buClrTx/>
              <a:buSzTx/>
              <a:buFont typeface="+mj-lt"/>
              <a:buAutoNum type="arabicPeriod"/>
              <a:tabLst/>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Amount:</a:t>
            </a:r>
            <a:r>
              <a:rPr kumimoji="0" lang="en-US" sz="2800" b="0" i="0" u="none" strike="noStrike" kern="1200" cap="none" spc="0" normalizeH="0" baseline="0" noProof="0">
                <a:ln>
                  <a:noFill/>
                </a:ln>
                <a:solidFill>
                  <a:prstClr val="black"/>
                </a:solidFill>
                <a:effectLst/>
                <a:uLnTx/>
                <a:uFillTx/>
                <a:latin typeface="Calibri"/>
                <a:ea typeface="Calibri"/>
                <a:cs typeface="Calibri"/>
              </a:rPr>
              <a:t> What is the cost associated with the Request?</a:t>
            </a:r>
            <a:endParaRPr lang="en-US" sz="2800" b="0" i="0" u="none" strike="noStrike" kern="1200" cap="none" spc="0" normalizeH="0" baseline="0" noProof="0">
              <a:ln>
                <a:noFill/>
              </a:ln>
              <a:solidFill>
                <a:prstClr val="black"/>
              </a:solidFill>
              <a:effectLst/>
              <a:uLnTx/>
              <a:uFillTx/>
              <a:latin typeface="Calibri"/>
              <a:ea typeface="Calibri"/>
              <a:cs typeface="Calibri"/>
            </a:endParaRPr>
          </a:p>
        </p:txBody>
      </p:sp>
      <p:sp>
        <p:nvSpPr>
          <p:cNvPr id="7" name="Rectangle 6">
            <a:extLst>
              <a:ext uri="{FF2B5EF4-FFF2-40B4-BE49-F238E27FC236}">
                <a16:creationId xmlns:a16="http://schemas.microsoft.com/office/drawing/2014/main" id="{A97BE431-FE2F-EE77-1FF1-F62D4E49AA96}"/>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202196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86967-9DAF-A91B-B931-66BBB63CEB68}"/>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BAD0A14A-8D13-CCC5-5AF6-B58D17CE66C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23</a:t>
            </a:fld>
            <a:endParaRPr lang="en-US"/>
          </a:p>
        </p:txBody>
      </p:sp>
      <p:sp>
        <p:nvSpPr>
          <p:cNvPr id="9" name="Title 1">
            <a:extLst>
              <a:ext uri="{FF2B5EF4-FFF2-40B4-BE49-F238E27FC236}">
                <a16:creationId xmlns:a16="http://schemas.microsoft.com/office/drawing/2014/main" id="{0D68B280-9291-31B9-E08E-2E9F9DC76B3B}"/>
              </a:ext>
            </a:extLst>
          </p:cNvPr>
          <p:cNvSpPr>
            <a:spLocks noGrp="1"/>
          </p:cNvSpPr>
          <p:nvPr>
            <p:ph type="title"/>
          </p:nvPr>
        </p:nvSpPr>
        <p:spPr>
          <a:xfrm>
            <a:off x="4235669" y="136633"/>
            <a:ext cx="7378262" cy="1397877"/>
          </a:xfrm>
        </p:spPr>
        <p:txBody>
          <a:bodyPr anchor="t">
            <a:noAutofit/>
          </a:bodyPr>
          <a:lstStyle/>
          <a:p>
            <a:pPr algn="ctr"/>
            <a:r>
              <a:rPr lang="en-US" sz="4800" b="1">
                <a:solidFill>
                  <a:schemeClr val="accent4"/>
                </a:solidFill>
              </a:rPr>
              <a:t>FY26 Budget by Function </a:t>
            </a:r>
            <a:r>
              <a:rPr lang="en-US" sz="3600" cap="none">
                <a:solidFill>
                  <a:schemeClr val="tx2"/>
                </a:solidFill>
              </a:rPr>
              <a:t>(</a:t>
            </a:r>
            <a:r>
              <a:rPr lang="en-US" sz="3600" i="1" cap="none">
                <a:solidFill>
                  <a:schemeClr val="tx2"/>
                </a:solidFill>
              </a:rPr>
              <a:t>required</a:t>
            </a:r>
            <a:r>
              <a:rPr lang="en-US" sz="3600" cap="none">
                <a:solidFill>
                  <a:schemeClr val="tx2"/>
                </a:solidFill>
              </a:rPr>
              <a:t>)</a:t>
            </a:r>
          </a:p>
        </p:txBody>
      </p:sp>
      <p:sp>
        <p:nvSpPr>
          <p:cNvPr id="3" name="TextBox 2">
            <a:extLst>
              <a:ext uri="{FF2B5EF4-FFF2-40B4-BE49-F238E27FC236}">
                <a16:creationId xmlns:a16="http://schemas.microsoft.com/office/drawing/2014/main" id="{74A956E2-CC15-BE95-EB99-CDEA472AFBB8}"/>
              </a:ext>
            </a:extLst>
          </p:cNvPr>
          <p:cNvSpPr txBox="1"/>
          <p:nvPr/>
        </p:nvSpPr>
        <p:spPr>
          <a:xfrm>
            <a:off x="5496911" y="1513966"/>
            <a:ext cx="5517930" cy="369332"/>
          </a:xfrm>
          <a:prstGeom prst="rect">
            <a:avLst/>
          </a:prstGeom>
          <a:noFill/>
        </p:spPr>
        <p:txBody>
          <a:bodyPr wrap="square" rtlCol="0">
            <a:spAutoFit/>
          </a:bodyPr>
          <a:lstStyle/>
          <a:p>
            <a:r>
              <a:rPr lang="en-US"/>
              <a:t>*</a:t>
            </a:r>
            <a:r>
              <a:rPr lang="en-US" i="1"/>
              <a:t> Based on Current Allocation of School Budget</a:t>
            </a:r>
          </a:p>
        </p:txBody>
      </p:sp>
      <p:graphicFrame>
        <p:nvGraphicFramePr>
          <p:cNvPr id="5" name="Table 4">
            <a:extLst>
              <a:ext uri="{FF2B5EF4-FFF2-40B4-BE49-F238E27FC236}">
                <a16:creationId xmlns:a16="http://schemas.microsoft.com/office/drawing/2014/main" id="{0672AE0A-3645-94E0-A908-82BAE3C1E8B0}"/>
              </a:ext>
            </a:extLst>
          </p:cNvPr>
          <p:cNvGraphicFramePr>
            <a:graphicFrameLocks noGrp="1"/>
          </p:cNvGraphicFramePr>
          <p:nvPr>
            <p:extLst>
              <p:ext uri="{D42A27DB-BD31-4B8C-83A1-F6EECF244321}">
                <p14:modId xmlns:p14="http://schemas.microsoft.com/office/powerpoint/2010/main" val="4008149982"/>
              </p:ext>
            </p:extLst>
          </p:nvPr>
        </p:nvGraphicFramePr>
        <p:xfrm>
          <a:off x="889001" y="1358843"/>
          <a:ext cx="7547075" cy="4717491"/>
        </p:xfrm>
        <a:graphic>
          <a:graphicData uri="http://schemas.openxmlformats.org/drawingml/2006/table">
            <a:tbl>
              <a:tblPr/>
              <a:tblGrid>
                <a:gridCol w="880718">
                  <a:extLst>
                    <a:ext uri="{9D8B030D-6E8A-4147-A177-3AD203B41FA5}">
                      <a16:colId xmlns:a16="http://schemas.microsoft.com/office/drawing/2014/main" val="3443663116"/>
                    </a:ext>
                  </a:extLst>
                </a:gridCol>
                <a:gridCol w="2425362">
                  <a:extLst>
                    <a:ext uri="{9D8B030D-6E8A-4147-A177-3AD203B41FA5}">
                      <a16:colId xmlns:a16="http://schemas.microsoft.com/office/drawing/2014/main" val="3250107695"/>
                    </a:ext>
                  </a:extLst>
                </a:gridCol>
                <a:gridCol w="867168">
                  <a:extLst>
                    <a:ext uri="{9D8B030D-6E8A-4147-A177-3AD203B41FA5}">
                      <a16:colId xmlns:a16="http://schemas.microsoft.com/office/drawing/2014/main" val="3629171999"/>
                    </a:ext>
                  </a:extLst>
                </a:gridCol>
                <a:gridCol w="1368500">
                  <a:extLst>
                    <a:ext uri="{9D8B030D-6E8A-4147-A177-3AD203B41FA5}">
                      <a16:colId xmlns:a16="http://schemas.microsoft.com/office/drawing/2014/main" val="3245455602"/>
                    </a:ext>
                  </a:extLst>
                </a:gridCol>
                <a:gridCol w="1368500">
                  <a:extLst>
                    <a:ext uri="{9D8B030D-6E8A-4147-A177-3AD203B41FA5}">
                      <a16:colId xmlns:a16="http://schemas.microsoft.com/office/drawing/2014/main" val="1762050594"/>
                    </a:ext>
                  </a:extLst>
                </a:gridCol>
                <a:gridCol w="636827">
                  <a:extLst>
                    <a:ext uri="{9D8B030D-6E8A-4147-A177-3AD203B41FA5}">
                      <a16:colId xmlns:a16="http://schemas.microsoft.com/office/drawing/2014/main" val="3936870027"/>
                    </a:ext>
                  </a:extLst>
                </a:gridCol>
              </a:tblGrid>
              <a:tr h="271761">
                <a:tc>
                  <a:txBody>
                    <a:bodyPr/>
                    <a:lstStyle/>
                    <a:p>
                      <a:pPr algn="l" fontAlgn="t"/>
                      <a:r>
                        <a:rPr lang="en-US" sz="1100" b="1" i="0" u="none" strike="noStrike">
                          <a:solidFill>
                            <a:srgbClr val="000000"/>
                          </a:solidFill>
                          <a:effectLst/>
                          <a:latin typeface="Calibri" panose="020F0502020204030204" pitchFamily="34" charset="0"/>
                        </a:rPr>
                        <a:t>School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West Manor Elementary School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4033026614"/>
                  </a:ext>
                </a:extLst>
              </a:tr>
              <a:tr h="271761">
                <a:tc>
                  <a:txBody>
                    <a:bodyPr/>
                    <a:lstStyle/>
                    <a:p>
                      <a:pPr algn="l" fontAlgn="t"/>
                      <a:r>
                        <a:rPr lang="en-US" sz="1100" b="1" i="0" u="none" strike="noStrike">
                          <a:solidFill>
                            <a:srgbClr val="000000"/>
                          </a:solidFill>
                          <a:effectLst/>
                          <a:latin typeface="Calibri" panose="020F0502020204030204" pitchFamily="34" charset="0"/>
                        </a:rPr>
                        <a:t>Location</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2569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3943972949"/>
                  </a:ext>
                </a:extLst>
              </a:tr>
              <a:tr h="271761">
                <a:tc>
                  <a:txBody>
                    <a:bodyPr/>
                    <a:lstStyle/>
                    <a:p>
                      <a:pPr algn="l" fontAlgn="t"/>
                      <a:r>
                        <a:rPr lang="en-US" sz="1100" b="1" i="0" u="none" strike="noStrike">
                          <a:solidFill>
                            <a:srgbClr val="000000"/>
                          </a:solidFill>
                          <a:effectLst/>
                          <a:latin typeface="Calibri" panose="020F0502020204030204" pitchFamily="34" charset="0"/>
                        </a:rPr>
                        <a:t>Level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2737411075"/>
                  </a:ext>
                </a:extLst>
              </a:tr>
              <a:tr h="271761">
                <a:tc>
                  <a:txBody>
                    <a:bodyPr/>
                    <a:lstStyle/>
                    <a:p>
                      <a:pPr algn="l" fontAlgn="t"/>
                      <a:r>
                        <a:rPr lang="en-US" sz="1100" b="1" i="0" u="none" strike="noStrike">
                          <a:solidFill>
                            <a:srgbClr val="000000"/>
                          </a:solidFill>
                          <a:effectLst/>
                          <a:latin typeface="Calibri" panose="020F0502020204030204" pitchFamily="34" charset="0"/>
                        </a:rPr>
                        <a:t>Principal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REGINALD LAWRENCE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4191603791"/>
                  </a:ext>
                </a:extLst>
              </a:tr>
              <a:tr h="476162">
                <a:tc>
                  <a:txBody>
                    <a:bodyPr/>
                    <a:lstStyle/>
                    <a:p>
                      <a:pPr algn="l" fontAlgn="t"/>
                      <a:r>
                        <a:rPr lang="en-US" sz="1100" b="1" i="0" u="none" strike="noStrike">
                          <a:solidFill>
                            <a:srgbClr val="000000"/>
                          </a:solidFill>
                          <a:effectLst/>
                          <a:latin typeface="Calibri" panose="020F0502020204030204" pitchFamily="34" charset="0"/>
                        </a:rPr>
                        <a:t>Projected Enrollment</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252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800315260"/>
                  </a:ext>
                </a:extLst>
              </a:tr>
              <a:tr h="271761">
                <a:tc>
                  <a:txBody>
                    <a:bodyPr/>
                    <a:lstStyle/>
                    <a:p>
                      <a:pPr algn="l" fontAlgn="t"/>
                      <a:endParaRPr lang="en-US" sz="1100" b="1" i="0" u="none" strike="noStrike">
                        <a:solidFill>
                          <a:srgbClr val="000000"/>
                        </a:solidFill>
                        <a:effectLst/>
                        <a:latin typeface="Calibri" panose="020F0502020204030204" pitchFamily="34" charset="0"/>
                      </a:endParaRPr>
                    </a:p>
                  </a:txBody>
                  <a:tcPr marL="9525" marR="9525" marT="9525">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100" b="0" i="0" u="none" strike="noStrike">
                        <a:effectLst/>
                        <a:latin typeface="Calibri" panose="020F050202020403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3311359616"/>
                  </a:ext>
                </a:extLst>
              </a:tr>
              <a:tr h="271761">
                <a:tc>
                  <a:txBody>
                    <a:bodyPr/>
                    <a:lstStyle/>
                    <a:p>
                      <a:pPr algn="ctr" fontAlgn="b"/>
                      <a:r>
                        <a:rPr lang="en-US" sz="1100" b="1" i="0" u="none" strike="noStrike">
                          <a:solidFill>
                            <a:srgbClr val="000000"/>
                          </a:solidFill>
                          <a:effectLst/>
                          <a:latin typeface="Calibri" panose="020F0502020204030204" pitchFamily="34" charset="0"/>
                        </a:rPr>
                        <a:t>Account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Account Description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FTE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Budget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Per Pupil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94532794"/>
                  </a:ext>
                </a:extLst>
              </a:tr>
              <a:tr h="271761">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55204438"/>
                  </a:ext>
                </a:extLst>
              </a:tr>
              <a:tr h="253179">
                <a:tc>
                  <a:txBody>
                    <a:bodyPr/>
                    <a:lstStyle/>
                    <a:p>
                      <a:pPr algn="r" fontAlgn="b"/>
                      <a:r>
                        <a:rPr lang="en-US" sz="1000" b="0" i="0" u="none" strike="noStrike">
                          <a:effectLst/>
                          <a:latin typeface="Arial" panose="020B0604020202020204" pitchFamily="34" charset="0"/>
                        </a:rPr>
                        <a:t>1000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Instruction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29.80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$3,681,875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$14,611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059434744"/>
                  </a:ext>
                </a:extLst>
              </a:tr>
              <a:tr h="253179">
                <a:tc>
                  <a:txBody>
                    <a:bodyPr/>
                    <a:lstStyle/>
                    <a:p>
                      <a:pPr algn="r" fontAlgn="b"/>
                      <a:r>
                        <a:rPr lang="en-US" sz="1000" b="0" i="0" u="none" strike="noStrike">
                          <a:effectLst/>
                          <a:latin typeface="Arial" panose="020B0604020202020204" pitchFamily="34" charset="0"/>
                        </a:rPr>
                        <a:t>2100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Pupil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2.75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$338,406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$1,343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72109953"/>
                  </a:ext>
                </a:extLst>
              </a:tr>
              <a:tr h="253179">
                <a:tc>
                  <a:txBody>
                    <a:bodyPr/>
                    <a:lstStyle/>
                    <a:p>
                      <a:pPr algn="r" fontAlgn="b"/>
                      <a:r>
                        <a:rPr lang="en-US" sz="1000" b="0" i="0" u="none" strike="noStrike">
                          <a:effectLst/>
                          <a:latin typeface="Arial" panose="020B0604020202020204" pitchFamily="34" charset="0"/>
                        </a:rPr>
                        <a:t>2210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Improvement of Instructional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$156,932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$623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515289720"/>
                  </a:ext>
                </a:extLst>
              </a:tr>
              <a:tr h="253179">
                <a:tc>
                  <a:txBody>
                    <a:bodyPr/>
                    <a:lstStyle/>
                    <a:p>
                      <a:pPr algn="r" fontAlgn="b"/>
                      <a:r>
                        <a:rPr lang="en-US" sz="1000" b="0" i="0" u="none" strike="noStrike">
                          <a:effectLst/>
                          <a:latin typeface="Arial" panose="020B0604020202020204" pitchFamily="34" charset="0"/>
                        </a:rPr>
                        <a:t>2213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Instructional Staff Training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566459968"/>
                  </a:ext>
                </a:extLst>
              </a:tr>
              <a:tr h="253179">
                <a:tc>
                  <a:txBody>
                    <a:bodyPr/>
                    <a:lstStyle/>
                    <a:p>
                      <a:pPr algn="r" fontAlgn="b"/>
                      <a:r>
                        <a:rPr lang="en-US" sz="1000" b="0" i="0" u="none" strike="noStrike">
                          <a:effectLst/>
                          <a:latin typeface="Arial" panose="020B0604020202020204" pitchFamily="34" charset="0"/>
                        </a:rPr>
                        <a:t>2220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Educational Media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$149,001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$591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26536050"/>
                  </a:ext>
                </a:extLst>
              </a:tr>
              <a:tr h="253179">
                <a:tc>
                  <a:txBody>
                    <a:bodyPr/>
                    <a:lstStyle/>
                    <a:p>
                      <a:pPr algn="r" fontAlgn="b"/>
                      <a:r>
                        <a:rPr lang="en-US" sz="1000" b="0" i="0" u="none" strike="noStrike">
                          <a:effectLst/>
                          <a:latin typeface="Arial" panose="020B0604020202020204" pitchFamily="34" charset="0"/>
                        </a:rPr>
                        <a:t>2400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School Administration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3.00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$470,764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$1,868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804932274"/>
                  </a:ext>
                </a:extLst>
              </a:tr>
              <a:tr h="253179">
                <a:tc>
                  <a:txBody>
                    <a:bodyPr/>
                    <a:lstStyle/>
                    <a:p>
                      <a:pPr algn="r" fontAlgn="b"/>
                      <a:r>
                        <a:rPr lang="en-US" sz="1000" b="0" i="0" u="none" strike="noStrike">
                          <a:effectLst/>
                          <a:latin typeface="Arial" panose="020B0604020202020204" pitchFamily="34" charset="0"/>
                        </a:rPr>
                        <a:t>2600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Maintenance &amp; Operations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4.00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$315,031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$1,250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86173505"/>
                  </a:ext>
                </a:extLst>
              </a:tr>
              <a:tr h="253179">
                <a:tc>
                  <a:txBody>
                    <a:bodyPr/>
                    <a:lstStyle/>
                    <a:p>
                      <a:pPr algn="r" fontAlgn="b"/>
                      <a:r>
                        <a:rPr lang="en-US" sz="1000" b="0" i="0" u="none" strike="noStrike">
                          <a:effectLst/>
                          <a:latin typeface="Arial" panose="020B0604020202020204" pitchFamily="34" charset="0"/>
                        </a:rPr>
                        <a:t>2700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Transportation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869313626"/>
                  </a:ext>
                </a:extLst>
              </a:tr>
              <a:tr h="313570">
                <a:tc gridSpan="2">
                  <a:txBody>
                    <a:bodyPr/>
                    <a:lstStyle/>
                    <a:p>
                      <a:pPr algn="r" fontAlgn="b"/>
                      <a:r>
                        <a:rPr lang="en-US" sz="1200" b="1" i="0" u="none" strike="noStrike">
                          <a:effectLst/>
                          <a:latin typeface="Arial" panose="020B0604020202020204" pitchFamily="34" charset="0"/>
                        </a:rPr>
                        <a:t>Total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1" i="0" u="none" strike="noStrike">
                          <a:effectLst/>
                          <a:latin typeface="Arial" panose="020B0604020202020204" pitchFamily="34" charset="0"/>
                        </a:rPr>
                        <a:t>41.55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a:effectLst/>
                          <a:latin typeface="Arial" panose="020B0604020202020204" pitchFamily="34" charset="0"/>
                        </a:rPr>
                        <a:t> $5,112,008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1" i="0" u="none" strike="noStrike">
                          <a:effectLst/>
                          <a:latin typeface="Arial" panose="020B0604020202020204" pitchFamily="34" charset="0"/>
                        </a:rPr>
                        <a:t> $20,286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1" i="0" u="none" strike="noStrike" dirty="0">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48594418"/>
                  </a:ext>
                </a:extLst>
              </a:tr>
            </a:tbl>
          </a:graphicData>
        </a:graphic>
      </p:graphicFrame>
    </p:spTree>
    <p:extLst>
      <p:ext uri="{BB962C8B-B14F-4D97-AF65-F5344CB8AC3E}">
        <p14:creationId xmlns:p14="http://schemas.microsoft.com/office/powerpoint/2010/main" val="905865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4DFAB-AC4E-E5C8-CC4C-505429E98492}"/>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75F9CFAD-4C7C-AD31-F4D1-1437BE4DB205}"/>
              </a:ext>
            </a:extLst>
          </p:cNvPr>
          <p:cNvSpPr>
            <a:spLocks noGrp="1"/>
          </p:cNvSpPr>
          <p:nvPr>
            <p:ph type="sldNum" sz="quarter" idx="12"/>
          </p:nvPr>
        </p:nvSpPr>
        <p:spPr>
          <a:xfrm>
            <a:off x="11046590" y="6386402"/>
            <a:ext cx="987552" cy="365125"/>
          </a:xfrm>
        </p:spPr>
        <p:txBody>
          <a:bodyPr/>
          <a:lstStyle/>
          <a:p>
            <a:fld id="{A49DFD55-3C28-40EF-9E31-A92D2E4017FF}" type="slidenum">
              <a:rPr lang="en-US" smtClean="0"/>
              <a:pPr/>
              <a:t>24</a:t>
            </a:fld>
            <a:endParaRPr lang="en-US"/>
          </a:p>
        </p:txBody>
      </p:sp>
      <p:sp>
        <p:nvSpPr>
          <p:cNvPr id="9" name="Title 1">
            <a:extLst>
              <a:ext uri="{FF2B5EF4-FFF2-40B4-BE49-F238E27FC236}">
                <a16:creationId xmlns:a16="http://schemas.microsoft.com/office/drawing/2014/main" id="{6888D9AF-DF51-9E51-E32C-CA1B9B2ECE58}"/>
              </a:ext>
            </a:extLst>
          </p:cNvPr>
          <p:cNvSpPr>
            <a:spLocks noGrp="1"/>
          </p:cNvSpPr>
          <p:nvPr>
            <p:ph type="title"/>
          </p:nvPr>
        </p:nvSpPr>
        <p:spPr>
          <a:xfrm>
            <a:off x="945931" y="136633"/>
            <a:ext cx="10668000" cy="1397877"/>
          </a:xfrm>
        </p:spPr>
        <p:txBody>
          <a:bodyPr anchor="t">
            <a:noAutofit/>
          </a:bodyPr>
          <a:lstStyle/>
          <a:p>
            <a:pPr algn="ctr"/>
            <a:r>
              <a:rPr lang="en-US" sz="4800" b="1">
                <a:solidFill>
                  <a:schemeClr val="accent4"/>
                </a:solidFill>
              </a:rPr>
              <a:t>FY26 Budget by Function </a:t>
            </a:r>
            <a:r>
              <a:rPr lang="en-US" sz="3600" cap="none">
                <a:solidFill>
                  <a:schemeClr val="tx2"/>
                </a:solidFill>
              </a:rPr>
              <a:t>(</a:t>
            </a:r>
            <a:r>
              <a:rPr lang="en-US" sz="3600" i="1" cap="none">
                <a:solidFill>
                  <a:schemeClr val="tx2"/>
                </a:solidFill>
              </a:rPr>
              <a:t>required</a:t>
            </a:r>
            <a:r>
              <a:rPr lang="en-US" sz="3600" cap="none">
                <a:solidFill>
                  <a:schemeClr val="tx2"/>
                </a:solidFill>
              </a:rPr>
              <a:t>)</a:t>
            </a:r>
          </a:p>
        </p:txBody>
      </p:sp>
      <p:sp>
        <p:nvSpPr>
          <p:cNvPr id="3" name="TextBox 2">
            <a:extLst>
              <a:ext uri="{FF2B5EF4-FFF2-40B4-BE49-F238E27FC236}">
                <a16:creationId xmlns:a16="http://schemas.microsoft.com/office/drawing/2014/main" id="{A040AFF9-69D7-EC7E-8838-6A0053862902}"/>
              </a:ext>
            </a:extLst>
          </p:cNvPr>
          <p:cNvSpPr txBox="1"/>
          <p:nvPr/>
        </p:nvSpPr>
        <p:spPr>
          <a:xfrm>
            <a:off x="3337035" y="771045"/>
            <a:ext cx="5517930" cy="369332"/>
          </a:xfrm>
          <a:prstGeom prst="rect">
            <a:avLst/>
          </a:prstGeom>
          <a:noFill/>
        </p:spPr>
        <p:txBody>
          <a:bodyPr wrap="square" rtlCol="0">
            <a:spAutoFit/>
          </a:bodyPr>
          <a:lstStyle/>
          <a:p>
            <a:r>
              <a:rPr lang="en-US"/>
              <a:t>*</a:t>
            </a:r>
            <a:r>
              <a:rPr lang="en-US" i="1"/>
              <a:t> Based on Current Allocation of School Budget</a:t>
            </a:r>
          </a:p>
        </p:txBody>
      </p:sp>
      <p:pic>
        <p:nvPicPr>
          <p:cNvPr id="7" name="Picture 6">
            <a:extLst>
              <a:ext uri="{FF2B5EF4-FFF2-40B4-BE49-F238E27FC236}">
                <a16:creationId xmlns:a16="http://schemas.microsoft.com/office/drawing/2014/main" id="{4E69D7E8-194E-B999-1ECD-4E5B2C5197CB}"/>
              </a:ext>
            </a:extLst>
          </p:cNvPr>
          <p:cNvPicPr>
            <a:picLocks noChangeAspect="1"/>
          </p:cNvPicPr>
          <p:nvPr/>
        </p:nvPicPr>
        <p:blipFill>
          <a:blip r:embed="rId3"/>
          <a:stretch>
            <a:fillRect/>
          </a:stretch>
        </p:blipFill>
        <p:spPr>
          <a:xfrm>
            <a:off x="1415846" y="1140377"/>
            <a:ext cx="9070258" cy="5971423"/>
          </a:xfrm>
          <a:prstGeom prst="rect">
            <a:avLst/>
          </a:prstGeom>
        </p:spPr>
      </p:pic>
    </p:spTree>
    <p:extLst>
      <p:ext uri="{BB962C8B-B14F-4D97-AF65-F5344CB8AC3E}">
        <p14:creationId xmlns:p14="http://schemas.microsoft.com/office/powerpoint/2010/main" val="898057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7819B-B4E7-78F3-A097-B93C9F2D05F2}"/>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15F03C2-6011-5149-872D-96829643B8B1}"/>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25</a:t>
            </a:fld>
            <a:endParaRPr lang="en-US"/>
          </a:p>
        </p:txBody>
      </p:sp>
      <p:sp>
        <p:nvSpPr>
          <p:cNvPr id="15" name="Title 1">
            <a:extLst>
              <a:ext uri="{FF2B5EF4-FFF2-40B4-BE49-F238E27FC236}">
                <a16:creationId xmlns:a16="http://schemas.microsoft.com/office/drawing/2014/main" id="{A0A6FB80-7636-E000-EEF2-7249BED1F3CC}"/>
              </a:ext>
            </a:extLst>
          </p:cNvPr>
          <p:cNvSpPr>
            <a:spLocks noGrp="1"/>
          </p:cNvSpPr>
          <p:nvPr>
            <p:ph type="title"/>
          </p:nvPr>
        </p:nvSpPr>
        <p:spPr>
          <a:xfrm>
            <a:off x="82112" y="0"/>
            <a:ext cx="6655019" cy="1763338"/>
          </a:xfrm>
          <a:solidFill>
            <a:schemeClr val="accent1"/>
          </a:solidFill>
        </p:spPr>
        <p:txBody>
          <a:bodyPr>
            <a:noAutofit/>
          </a:bodyPr>
          <a:lstStyle/>
          <a:p>
            <a:pPr algn="ctr"/>
            <a:r>
              <a:rPr lang="en-US" sz="4000" b="1">
                <a:solidFill>
                  <a:schemeClr val="accent5"/>
                </a:solidFill>
              </a:rPr>
              <a:t>Questions for the GO Team to Consider and Discuss</a:t>
            </a:r>
          </a:p>
        </p:txBody>
      </p:sp>
      <p:graphicFrame>
        <p:nvGraphicFramePr>
          <p:cNvPr id="2" name="Subtitle 2">
            <a:extLst>
              <a:ext uri="{FF2B5EF4-FFF2-40B4-BE49-F238E27FC236}">
                <a16:creationId xmlns:a16="http://schemas.microsoft.com/office/drawing/2014/main" id="{085FAE27-BC73-F0B3-A15D-0709C3CA2582}"/>
              </a:ext>
            </a:extLst>
          </p:cNvPr>
          <p:cNvGraphicFramePr>
            <a:graphicFrameLocks/>
          </p:cNvGraphicFramePr>
          <p:nvPr>
            <p:extLst>
              <p:ext uri="{D42A27DB-BD31-4B8C-83A1-F6EECF244321}">
                <p14:modId xmlns:p14="http://schemas.microsoft.com/office/powerpoint/2010/main" val="3693679918"/>
              </p:ext>
            </p:extLst>
          </p:nvPr>
        </p:nvGraphicFramePr>
        <p:xfrm>
          <a:off x="838200" y="1874536"/>
          <a:ext cx="10797791" cy="476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060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20B9-C6C0-D72F-9620-EA00A7CEFDFC}"/>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1E064AB-BAF1-FE0D-8B57-04344BBD5D3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26</a:t>
            </a:fld>
            <a:endParaRPr lang="en-US"/>
          </a:p>
        </p:txBody>
      </p:sp>
      <p:graphicFrame>
        <p:nvGraphicFramePr>
          <p:cNvPr id="2" name="Subtitle 2">
            <a:extLst>
              <a:ext uri="{FF2B5EF4-FFF2-40B4-BE49-F238E27FC236}">
                <a16:creationId xmlns:a16="http://schemas.microsoft.com/office/drawing/2014/main" id="{12996FB1-6836-5911-2F4B-B55B2AF179BF}"/>
              </a:ext>
            </a:extLst>
          </p:cNvPr>
          <p:cNvGraphicFramePr>
            <a:graphicFrameLocks/>
          </p:cNvGraphicFramePr>
          <p:nvPr>
            <p:extLst>
              <p:ext uri="{D42A27DB-BD31-4B8C-83A1-F6EECF244321}">
                <p14:modId xmlns:p14="http://schemas.microsoft.com/office/powerpoint/2010/main" val="3225515558"/>
              </p:ext>
            </p:extLst>
          </p:nvPr>
        </p:nvGraphicFramePr>
        <p:xfrm>
          <a:off x="838200" y="1874536"/>
          <a:ext cx="10797791" cy="476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C551BB2E-185A-D678-9C1E-F8F3C09045CE}"/>
              </a:ext>
            </a:extLst>
          </p:cNvPr>
          <p:cNvSpPr>
            <a:spLocks noGrp="1"/>
          </p:cNvSpPr>
          <p:nvPr>
            <p:ph type="title"/>
          </p:nvPr>
        </p:nvSpPr>
        <p:spPr>
          <a:xfrm>
            <a:off x="82112" y="0"/>
            <a:ext cx="6655019" cy="1763338"/>
          </a:xfrm>
          <a:solidFill>
            <a:schemeClr val="accent1"/>
          </a:solidFill>
        </p:spPr>
        <p:txBody>
          <a:bodyPr>
            <a:noAutofit/>
          </a:bodyPr>
          <a:lstStyle/>
          <a:p>
            <a:pPr algn="ctr"/>
            <a:r>
              <a:rPr lang="en-US" sz="4000" b="1">
                <a:solidFill>
                  <a:schemeClr val="accent5"/>
                </a:solidFill>
              </a:rPr>
              <a:t>Questions for the GO Team to Consider and Discuss</a:t>
            </a:r>
          </a:p>
        </p:txBody>
      </p:sp>
    </p:spTree>
    <p:extLst>
      <p:ext uri="{BB962C8B-B14F-4D97-AF65-F5344CB8AC3E}">
        <p14:creationId xmlns:p14="http://schemas.microsoft.com/office/powerpoint/2010/main" val="4192093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583F-F846-6255-FBF1-B6D2A003F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6B8CA-400E-149C-1D4F-204A98290FC5}"/>
              </a:ext>
            </a:extLst>
          </p:cNvPr>
          <p:cNvSpPr>
            <a:spLocks noGrp="1"/>
          </p:cNvSpPr>
          <p:nvPr>
            <p:ph type="ctrTitle"/>
          </p:nvPr>
        </p:nvSpPr>
        <p:spPr>
          <a:xfrm>
            <a:off x="7085943" y="1264783"/>
            <a:ext cx="4179570" cy="3377354"/>
          </a:xfrm>
        </p:spPr>
        <p:txBody>
          <a:bodyPr anchor="ctr"/>
          <a:lstStyle/>
          <a:p>
            <a:r>
              <a:rPr lang="en-US"/>
              <a:t>Discussion of Reserve &amp; Holdback Funds</a:t>
            </a:r>
          </a:p>
        </p:txBody>
      </p:sp>
    </p:spTree>
    <p:extLst>
      <p:ext uri="{BB962C8B-B14F-4D97-AF65-F5344CB8AC3E}">
        <p14:creationId xmlns:p14="http://schemas.microsoft.com/office/powerpoint/2010/main" val="3334360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BC7E1-D24F-7EAE-B9D5-9AE126AF3A42}"/>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E8E1B79-40B1-CD2A-8F1E-D59D63B95A49}"/>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28</a:t>
            </a:fld>
            <a:endParaRPr lang="en-US"/>
          </a:p>
        </p:txBody>
      </p:sp>
      <p:sp>
        <p:nvSpPr>
          <p:cNvPr id="3" name="Title 2">
            <a:extLst>
              <a:ext uri="{FF2B5EF4-FFF2-40B4-BE49-F238E27FC236}">
                <a16:creationId xmlns:a16="http://schemas.microsoft.com/office/drawing/2014/main" id="{28BD14A9-DC9D-7480-5CDD-4CFA24DE538F}"/>
              </a:ext>
            </a:extLst>
          </p:cNvPr>
          <p:cNvSpPr>
            <a:spLocks noGrp="1"/>
          </p:cNvSpPr>
          <p:nvPr>
            <p:ph type="title"/>
          </p:nvPr>
        </p:nvSpPr>
        <p:spPr>
          <a:xfrm>
            <a:off x="845302" y="35991"/>
            <a:ext cx="10515600" cy="626161"/>
          </a:xfrm>
        </p:spPr>
        <p:txBody>
          <a:bodyPr anchor="ctr"/>
          <a:lstStyle/>
          <a:p>
            <a:r>
              <a:rPr lang="en-US" b="1"/>
              <a:t>Plan for FY26 Leveling Reserve</a:t>
            </a:r>
          </a:p>
        </p:txBody>
      </p:sp>
      <p:graphicFrame>
        <p:nvGraphicFramePr>
          <p:cNvPr id="7" name="Table 6">
            <a:extLst>
              <a:ext uri="{FF2B5EF4-FFF2-40B4-BE49-F238E27FC236}">
                <a16:creationId xmlns:a16="http://schemas.microsoft.com/office/drawing/2014/main" id="{2B42BE28-AB92-2BAF-94E4-82CD37220F67}"/>
              </a:ext>
            </a:extLst>
          </p:cNvPr>
          <p:cNvGraphicFramePr>
            <a:graphicFrameLocks noGrp="1"/>
          </p:cNvGraphicFramePr>
          <p:nvPr>
            <p:extLst>
              <p:ext uri="{D42A27DB-BD31-4B8C-83A1-F6EECF244321}">
                <p14:modId xmlns:p14="http://schemas.microsoft.com/office/powerpoint/2010/main" val="2155675847"/>
              </p:ext>
            </p:extLst>
          </p:nvPr>
        </p:nvGraphicFramePr>
        <p:xfrm>
          <a:off x="2048938" y="1471448"/>
          <a:ext cx="8837020" cy="6152878"/>
        </p:xfrm>
        <a:graphic>
          <a:graphicData uri="http://schemas.openxmlformats.org/drawingml/2006/table">
            <a:tbl>
              <a:tblPr firstRow="1" bandRow="1">
                <a:tableStyleId>{7DF18680-E054-41AD-8BC1-D1AEF772440D}</a:tableStyleId>
              </a:tblPr>
              <a:tblGrid>
                <a:gridCol w="2209249">
                  <a:extLst>
                    <a:ext uri="{9D8B030D-6E8A-4147-A177-3AD203B41FA5}">
                      <a16:colId xmlns:a16="http://schemas.microsoft.com/office/drawing/2014/main" val="20000"/>
                    </a:ext>
                  </a:extLst>
                </a:gridCol>
                <a:gridCol w="2457119">
                  <a:extLst>
                    <a:ext uri="{9D8B030D-6E8A-4147-A177-3AD203B41FA5}">
                      <a16:colId xmlns:a16="http://schemas.microsoft.com/office/drawing/2014/main" val="20002"/>
                    </a:ext>
                  </a:extLst>
                </a:gridCol>
                <a:gridCol w="2263156">
                  <a:extLst>
                    <a:ext uri="{9D8B030D-6E8A-4147-A177-3AD203B41FA5}">
                      <a16:colId xmlns:a16="http://schemas.microsoft.com/office/drawing/2014/main" val="20003"/>
                    </a:ext>
                  </a:extLst>
                </a:gridCol>
                <a:gridCol w="1907496">
                  <a:extLst>
                    <a:ext uri="{9D8B030D-6E8A-4147-A177-3AD203B41FA5}">
                      <a16:colId xmlns:a16="http://schemas.microsoft.com/office/drawing/2014/main" val="20005"/>
                    </a:ext>
                  </a:extLst>
                </a:gridCol>
              </a:tblGrid>
              <a:tr h="490526">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71580">
                <a:tc>
                  <a:txBody>
                    <a:bodyPr/>
                    <a:lstStyle/>
                    <a:p>
                      <a:pPr algn="l"/>
                      <a:r>
                        <a:rPr lang="en-US" sz="1200" b="0" i="1" dirty="0">
                          <a:solidFill>
                            <a:schemeClr val="tx1"/>
                          </a:solidFill>
                        </a:rPr>
                        <a:t>Improve phonics instruction to increase proficiency of early readers</a:t>
                      </a:r>
                    </a:p>
                  </a:txBody>
                  <a:tcPr marL="68580" marR="68580" marT="34290" marB="34290" anchor="b"/>
                </a:tc>
                <a:tc>
                  <a:txBody>
                    <a:bodyPr/>
                    <a:lstStyle/>
                    <a:p>
                      <a:pPr marL="0" algn="l" defTabSz="685800" rtl="0" eaLnBrk="1" latinLnBrk="0" hangingPunct="1"/>
                      <a:r>
                        <a:rPr lang="en-US" sz="1200" b="0" i="1" kern="1200" dirty="0">
                          <a:solidFill>
                            <a:schemeClr val="tx1"/>
                          </a:solidFill>
                          <a:latin typeface="+mn-lt"/>
                          <a:ea typeface="+mn-ea"/>
                          <a:cs typeface="+mn-cs"/>
                        </a:rPr>
                        <a:t>Provide assistance with small group instruction in during the ELA block</a:t>
                      </a: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rPr>
                        <a:t>Purchase  a paraprofessional to assist early grades</a:t>
                      </a:r>
                    </a:p>
                  </a:txBody>
                  <a:tcPr marL="68580" marR="68580" marT="34290" marB="34290" anchor="b"/>
                </a:tc>
                <a:tc>
                  <a:txBody>
                    <a:bodyPr/>
                    <a:lstStyle/>
                    <a:p>
                      <a:pPr marL="0" algn="l" defTabSz="685800" rtl="0" eaLnBrk="1" latinLnBrk="0" hangingPunct="1"/>
                      <a:r>
                        <a:rPr lang="en-US" sz="1200" b="0" kern="1200" dirty="0">
                          <a:solidFill>
                            <a:schemeClr val="tx1"/>
                          </a:solidFill>
                        </a:rPr>
                        <a:t>56, 000</a:t>
                      </a:r>
                    </a:p>
                  </a:txBody>
                  <a:tcPr marL="68580" marR="68580" marT="34290" marB="34290" anchor="b"/>
                </a:tc>
                <a:extLst>
                  <a:ext uri="{0D108BD9-81ED-4DB2-BD59-A6C34878D82A}">
                    <a16:rowId xmlns:a16="http://schemas.microsoft.com/office/drawing/2014/main" val="10001"/>
                  </a:ext>
                </a:extLst>
              </a:tr>
              <a:tr h="378114">
                <a:tc>
                  <a:txBody>
                    <a:bodyPr/>
                    <a:lstStyle/>
                    <a:p>
                      <a:r>
                        <a:rPr lang="en-US" sz="1200" dirty="0">
                          <a:solidFill>
                            <a:schemeClr val="tx1"/>
                          </a:solidFill>
                        </a:rPr>
                        <a:t>Increase proficiency in reading and Math on Milestones</a:t>
                      </a:r>
                    </a:p>
                  </a:txBody>
                  <a:tcPr marL="68580" marR="68580" marT="34290" marB="34290" anchor="ctr"/>
                </a:tc>
                <a:tc>
                  <a:txBody>
                    <a:bodyPr/>
                    <a:lstStyle/>
                    <a:p>
                      <a:r>
                        <a:rPr lang="en-US" sz="1200" dirty="0">
                          <a:solidFill>
                            <a:schemeClr val="tx1"/>
                          </a:solidFill>
                        </a:rPr>
                        <a:t>Provided digital and paper resources for individual growth of students Allowing for the school to create formative assessments to allow for quicker intervention for students falling behind</a:t>
                      </a:r>
                    </a:p>
                  </a:txBody>
                  <a:tcPr marL="68580" marR="68580" marT="34290" marB="34290" anchor="ctr"/>
                </a:tc>
                <a:tc>
                  <a:txBody>
                    <a:bodyPr/>
                    <a:lstStyle/>
                    <a:p>
                      <a:r>
                        <a:rPr lang="en-US" sz="1200" dirty="0">
                          <a:solidFill>
                            <a:schemeClr val="tx1"/>
                          </a:solidFill>
                        </a:rPr>
                        <a:t>Purchase digital resources and teacher recommended resources for students</a:t>
                      </a:r>
                    </a:p>
                  </a:txBody>
                  <a:tcPr marL="68580" marR="68580" marT="34290" marB="34290" anchor="ctr"/>
                </a:tc>
                <a:tc>
                  <a:txBody>
                    <a:bodyPr/>
                    <a:lstStyle/>
                    <a:p>
                      <a:r>
                        <a:rPr lang="en-US" sz="1200" dirty="0">
                          <a:solidFill>
                            <a:schemeClr val="tx1"/>
                          </a:solidFill>
                        </a:rPr>
                        <a:t>10,000</a:t>
                      </a:r>
                    </a:p>
                  </a:txBody>
                  <a:tcPr marL="68580" marR="68580" marT="34290" marB="34290" anchor="ctr"/>
                </a:tc>
                <a:extLst>
                  <a:ext uri="{0D108BD9-81ED-4DB2-BD59-A6C34878D82A}">
                    <a16:rowId xmlns:a16="http://schemas.microsoft.com/office/drawing/2014/main" val="10002"/>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78114">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78114">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0" name="Title 1">
            <a:extLst>
              <a:ext uri="{FF2B5EF4-FFF2-40B4-BE49-F238E27FC236}">
                <a16:creationId xmlns:a16="http://schemas.microsoft.com/office/drawing/2014/main" id="{5A5E7CAE-EEAD-D8C6-ECD4-B4DC221B6A17}"/>
              </a:ext>
            </a:extLst>
          </p:cNvPr>
          <p:cNvSpPr txBox="1">
            <a:spLocks/>
          </p:cNvSpPr>
          <p:nvPr/>
        </p:nvSpPr>
        <p:spPr>
          <a:xfrm>
            <a:off x="1383799" y="436242"/>
            <a:ext cx="9354208" cy="843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ctr"/>
            <a:r>
              <a:rPr lang="en-US" b="1" dirty="0">
                <a:solidFill>
                  <a:srgbClr val="FF0000"/>
                </a:solidFill>
                <a:highlight>
                  <a:srgbClr val="FFFF00"/>
                </a:highlight>
              </a:rPr>
              <a:t>$66280</a:t>
            </a:r>
          </a:p>
        </p:txBody>
      </p:sp>
      <p:sp>
        <p:nvSpPr>
          <p:cNvPr id="11" name="Rectangle 10">
            <a:extLst>
              <a:ext uri="{FF2B5EF4-FFF2-40B4-BE49-F238E27FC236}">
                <a16:creationId xmlns:a16="http://schemas.microsoft.com/office/drawing/2014/main" id="{C0DED71E-0196-ABA9-DFCE-A2ADB0A2D4CE}"/>
              </a:ext>
            </a:extLst>
          </p:cNvPr>
          <p:cNvSpPr/>
          <p:nvPr/>
        </p:nvSpPr>
        <p:spPr>
          <a:xfrm>
            <a:off x="1601311" y="1208810"/>
            <a:ext cx="8919185" cy="58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306563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8C43B-E9E5-8C0A-2FE6-6E454DCC1775}"/>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36614A-C9DE-6C64-4633-543287CF1551}"/>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29</a:t>
            </a:fld>
            <a:endParaRPr lang="en-US"/>
          </a:p>
        </p:txBody>
      </p:sp>
      <p:sp>
        <p:nvSpPr>
          <p:cNvPr id="3" name="Title 2">
            <a:extLst>
              <a:ext uri="{FF2B5EF4-FFF2-40B4-BE49-F238E27FC236}">
                <a16:creationId xmlns:a16="http://schemas.microsoft.com/office/drawing/2014/main" id="{C1E4C60D-1A87-5466-A0B6-36A292E2E0F6}"/>
              </a:ext>
            </a:extLst>
          </p:cNvPr>
          <p:cNvSpPr>
            <a:spLocks noGrp="1"/>
          </p:cNvSpPr>
          <p:nvPr>
            <p:ph type="title"/>
          </p:nvPr>
        </p:nvSpPr>
        <p:spPr>
          <a:xfrm>
            <a:off x="845302" y="35991"/>
            <a:ext cx="10515600" cy="626161"/>
          </a:xfrm>
        </p:spPr>
        <p:txBody>
          <a:bodyPr anchor="ctr"/>
          <a:lstStyle/>
          <a:p>
            <a:r>
              <a:rPr lang="en-US" b="1"/>
              <a:t>Plan for FY26 Title I Holdback</a:t>
            </a:r>
          </a:p>
        </p:txBody>
      </p:sp>
      <p:graphicFrame>
        <p:nvGraphicFramePr>
          <p:cNvPr id="7" name="Table 6">
            <a:extLst>
              <a:ext uri="{FF2B5EF4-FFF2-40B4-BE49-F238E27FC236}">
                <a16:creationId xmlns:a16="http://schemas.microsoft.com/office/drawing/2014/main" id="{0ECA576C-F082-E091-8815-60A7BF149C55}"/>
              </a:ext>
            </a:extLst>
          </p:cNvPr>
          <p:cNvGraphicFramePr>
            <a:graphicFrameLocks noGrp="1"/>
          </p:cNvGraphicFramePr>
          <p:nvPr>
            <p:extLst>
              <p:ext uri="{D42A27DB-BD31-4B8C-83A1-F6EECF244321}">
                <p14:modId xmlns:p14="http://schemas.microsoft.com/office/powerpoint/2010/main" val="2938272438"/>
              </p:ext>
            </p:extLst>
          </p:nvPr>
        </p:nvGraphicFramePr>
        <p:xfrm>
          <a:off x="2048938" y="1471448"/>
          <a:ext cx="8579710" cy="5395074"/>
        </p:xfrm>
        <a:graphic>
          <a:graphicData uri="http://schemas.openxmlformats.org/drawingml/2006/table">
            <a:tbl>
              <a:tblPr firstRow="1" bandRow="1">
                <a:tableStyleId>{93296810-A885-4BE3-A3E7-6D5BEEA58F35}</a:tableStyleId>
              </a:tblPr>
              <a:tblGrid>
                <a:gridCol w="2144922">
                  <a:extLst>
                    <a:ext uri="{9D8B030D-6E8A-4147-A177-3AD203B41FA5}">
                      <a16:colId xmlns:a16="http://schemas.microsoft.com/office/drawing/2014/main" val="20000"/>
                    </a:ext>
                  </a:extLst>
                </a:gridCol>
                <a:gridCol w="2385574">
                  <a:extLst>
                    <a:ext uri="{9D8B030D-6E8A-4147-A177-3AD203B41FA5}">
                      <a16:colId xmlns:a16="http://schemas.microsoft.com/office/drawing/2014/main" val="20002"/>
                    </a:ext>
                  </a:extLst>
                </a:gridCol>
                <a:gridCol w="2197259">
                  <a:extLst>
                    <a:ext uri="{9D8B030D-6E8A-4147-A177-3AD203B41FA5}">
                      <a16:colId xmlns:a16="http://schemas.microsoft.com/office/drawing/2014/main" val="20003"/>
                    </a:ext>
                  </a:extLst>
                </a:gridCol>
                <a:gridCol w="1851955">
                  <a:extLst>
                    <a:ext uri="{9D8B030D-6E8A-4147-A177-3AD203B41FA5}">
                      <a16:colId xmlns:a16="http://schemas.microsoft.com/office/drawing/2014/main" val="20005"/>
                    </a:ext>
                  </a:extLst>
                </a:gridCol>
              </a:tblGrid>
              <a:tr h="493264">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79794">
                <a:tc>
                  <a:txBody>
                    <a:bodyPr/>
                    <a:lstStyle/>
                    <a:p>
                      <a:pPr algn="l"/>
                      <a:r>
                        <a:rPr lang="en-US" sz="1800" b="0" i="1" dirty="0">
                          <a:solidFill>
                            <a:schemeClr val="tx1"/>
                          </a:solidFill>
                        </a:rPr>
                        <a:t>Increase percentage of students scoring proficient in reading and Math on the Milestones Exam</a:t>
                      </a:r>
                    </a:p>
                  </a:txBody>
                  <a:tcPr marL="68580" marR="68580" marT="34290" marB="34290" anchor="b"/>
                </a:tc>
                <a:tc>
                  <a:txBody>
                    <a:bodyPr/>
                    <a:lstStyle/>
                    <a:p>
                      <a:pPr marL="0" algn="l" defTabSz="685800" rtl="0" eaLnBrk="1" latinLnBrk="0" hangingPunct="1"/>
                      <a:r>
                        <a:rPr lang="en-US" sz="1800" b="0" i="1" kern="1200" dirty="0">
                          <a:solidFill>
                            <a:schemeClr val="tx1"/>
                          </a:solidFill>
                          <a:latin typeface="+mn-lt"/>
                          <a:ea typeface="+mn-ea"/>
                          <a:cs typeface="+mn-cs"/>
                        </a:rPr>
                        <a:t>Digital and hard copy resources for students</a:t>
                      </a: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i="1" kern="1200" dirty="0">
                          <a:solidFill>
                            <a:schemeClr val="tx1"/>
                          </a:solidFill>
                          <a:latin typeface="+mn-lt"/>
                          <a:ea typeface="+mn-ea"/>
                          <a:cs typeface="+mn-cs"/>
                        </a:rPr>
                        <a:t>Purchase I Ready, Study Island for all students, Coach books and resources for daily instruction</a:t>
                      </a:r>
                    </a:p>
                  </a:txBody>
                  <a:tcPr marL="68580" marR="68580" marT="34290" marB="34290" anchor="b"/>
                </a:tc>
                <a:tc>
                  <a:txBody>
                    <a:bodyPr/>
                    <a:lstStyle/>
                    <a:p>
                      <a:pPr marL="0" algn="l" defTabSz="685800" rtl="0" eaLnBrk="1" latinLnBrk="0" hangingPunct="1"/>
                      <a:r>
                        <a:rPr lang="en-US" sz="1800" b="0" i="1" kern="1200" dirty="0">
                          <a:solidFill>
                            <a:schemeClr val="tx1"/>
                          </a:solidFill>
                          <a:latin typeface="+mn-lt"/>
                          <a:ea typeface="+mn-ea"/>
                          <a:cs typeface="+mn-cs"/>
                        </a:rPr>
                        <a:t>18,525</a:t>
                      </a:r>
                    </a:p>
                  </a:txBody>
                  <a:tcPr marL="68580" marR="68580" marT="34290" marB="34290" anchor="b"/>
                </a:tc>
                <a:extLst>
                  <a:ext uri="{0D108BD9-81ED-4DB2-BD59-A6C34878D82A}">
                    <a16:rowId xmlns:a16="http://schemas.microsoft.com/office/drawing/2014/main" val="10001"/>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2"/>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80224">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0" name="Title 1">
            <a:extLst>
              <a:ext uri="{FF2B5EF4-FFF2-40B4-BE49-F238E27FC236}">
                <a16:creationId xmlns:a16="http://schemas.microsoft.com/office/drawing/2014/main" id="{0C533C15-8EE9-60AA-26C9-C5E3A737E031}"/>
              </a:ext>
            </a:extLst>
          </p:cNvPr>
          <p:cNvSpPr txBox="1">
            <a:spLocks/>
          </p:cNvSpPr>
          <p:nvPr/>
        </p:nvSpPr>
        <p:spPr>
          <a:xfrm>
            <a:off x="1383799" y="436242"/>
            <a:ext cx="9354208" cy="843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ctr"/>
            <a:r>
              <a:rPr lang="en-US" b="1" dirty="0">
                <a:solidFill>
                  <a:srgbClr val="FF0000"/>
                </a:solidFill>
                <a:highlight>
                  <a:srgbClr val="FFFF00"/>
                </a:highlight>
              </a:rPr>
              <a:t>18,525</a:t>
            </a:r>
          </a:p>
        </p:txBody>
      </p:sp>
      <p:sp>
        <p:nvSpPr>
          <p:cNvPr id="11" name="Rectangle 10">
            <a:extLst>
              <a:ext uri="{FF2B5EF4-FFF2-40B4-BE49-F238E27FC236}">
                <a16:creationId xmlns:a16="http://schemas.microsoft.com/office/drawing/2014/main" id="{96405391-4DCD-A1CD-5F0A-75C753680F31}"/>
              </a:ext>
            </a:extLst>
          </p:cNvPr>
          <p:cNvSpPr/>
          <p:nvPr/>
        </p:nvSpPr>
        <p:spPr>
          <a:xfrm>
            <a:off x="1601311" y="1208810"/>
            <a:ext cx="8919185" cy="58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753798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A523E-7E03-BE6E-42D6-1D25A88C78A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D962E1-8A2D-9612-F720-04891FFEAA2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a:t>
            </a:fld>
            <a:endParaRPr lang="en-US"/>
          </a:p>
        </p:txBody>
      </p:sp>
      <p:graphicFrame>
        <p:nvGraphicFramePr>
          <p:cNvPr id="9" name="Content Placeholder 2">
            <a:extLst>
              <a:ext uri="{FF2B5EF4-FFF2-40B4-BE49-F238E27FC236}">
                <a16:creationId xmlns:a16="http://schemas.microsoft.com/office/drawing/2014/main" id="{6B3B1AF8-E185-B7F6-34AF-7B3EBA9CF566}"/>
              </a:ext>
            </a:extLst>
          </p:cNvPr>
          <p:cNvGraphicFramePr>
            <a:graphicFrameLocks/>
          </p:cNvGraphicFramePr>
          <p:nvPr>
            <p:extLst>
              <p:ext uri="{D42A27DB-BD31-4B8C-83A1-F6EECF244321}">
                <p14:modId xmlns:p14="http://schemas.microsoft.com/office/powerpoint/2010/main" val="1150616341"/>
              </p:ext>
            </p:extLst>
          </p:nvPr>
        </p:nvGraphicFramePr>
        <p:xfrm>
          <a:off x="3668109" y="903889"/>
          <a:ext cx="8208579" cy="5817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59847BC7-7251-EB18-5C47-96DA3F570AAA}"/>
              </a:ext>
            </a:extLst>
          </p:cNvPr>
          <p:cNvSpPr>
            <a:spLocks noGrp="1"/>
          </p:cNvSpPr>
          <p:nvPr>
            <p:ph type="title"/>
          </p:nvPr>
        </p:nvSpPr>
        <p:spPr>
          <a:xfrm>
            <a:off x="3839074" y="246261"/>
            <a:ext cx="8003286" cy="768096"/>
          </a:xfrm>
        </p:spPr>
        <p:txBody>
          <a:bodyPr anchor="t">
            <a:noAutofit/>
          </a:bodyPr>
          <a:lstStyle/>
          <a:p>
            <a:pPr algn="ctr"/>
            <a:r>
              <a:rPr lang="en-US" sz="4800" b="1"/>
              <a:t>Meeting Norms</a:t>
            </a:r>
          </a:p>
        </p:txBody>
      </p:sp>
    </p:spTree>
    <p:extLst>
      <p:ext uri="{BB962C8B-B14F-4D97-AF65-F5344CB8AC3E}">
        <p14:creationId xmlns:p14="http://schemas.microsoft.com/office/powerpoint/2010/main" val="3503710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30</a:t>
            </a:fld>
            <a:endParaRPr lang="en-US"/>
          </a:p>
        </p:txBody>
      </p:sp>
      <p:sp>
        <p:nvSpPr>
          <p:cNvPr id="4" name="Title 3">
            <a:extLst>
              <a:ext uri="{FF2B5EF4-FFF2-40B4-BE49-F238E27FC236}">
                <a16:creationId xmlns:a16="http://schemas.microsoft.com/office/drawing/2014/main" id="{4EBF1F36-3958-87E4-6877-72BC4E273640}"/>
              </a:ext>
            </a:extLst>
          </p:cNvPr>
          <p:cNvSpPr>
            <a:spLocks noGrp="1"/>
          </p:cNvSpPr>
          <p:nvPr>
            <p:ph type="title"/>
          </p:nvPr>
        </p:nvSpPr>
        <p:spPr>
          <a:xfrm>
            <a:off x="2940802" y="43662"/>
            <a:ext cx="8420100" cy="849936"/>
          </a:xfrm>
        </p:spPr>
        <p:txBody>
          <a:bodyPr anchor="ctr">
            <a:normAutofit/>
          </a:bodyPr>
          <a:lstStyle/>
          <a:p>
            <a:pPr algn="ctr"/>
            <a:r>
              <a:rPr lang="en-US" sz="4000" b="1">
                <a:solidFill>
                  <a:schemeClr val="tx2"/>
                </a:solidFill>
              </a:rPr>
              <a:t>Where We’re Going</a:t>
            </a:r>
          </a:p>
        </p:txBody>
      </p:sp>
      <p:sp>
        <p:nvSpPr>
          <p:cNvPr id="16" name="Google Shape;1094;p142">
            <a:extLst>
              <a:ext uri="{FF2B5EF4-FFF2-40B4-BE49-F238E27FC236}">
                <a16:creationId xmlns:a16="http://schemas.microsoft.com/office/drawing/2014/main" id="{DABB574C-5898-8D6E-A23B-3CD0514289F4}"/>
              </a:ext>
            </a:extLst>
          </p:cNvPr>
          <p:cNvSpPr txBox="1">
            <a:spLocks/>
          </p:cNvSpPr>
          <p:nvPr/>
        </p:nvSpPr>
        <p:spPr>
          <a:xfrm>
            <a:off x="2627586" y="1412128"/>
            <a:ext cx="8954814" cy="5309346"/>
          </a:xfrm>
          <a:prstGeom prst="rect">
            <a:avLst/>
          </a:prstGeom>
          <a:noFill/>
          <a:ln>
            <a:noFill/>
          </a:ln>
        </p:spPr>
        <p:txBody>
          <a:bodyPr spcFirstLastPara="1" vert="horz" wrap="square" lIns="68569" tIns="34275" rIns="68569" bIns="34275"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520700" indent="-457200">
              <a:lnSpc>
                <a:spcPct val="100000"/>
              </a:lnSpc>
              <a:spcBef>
                <a:spcPts val="1200"/>
              </a:spcBef>
              <a:buSzPct val="100000"/>
            </a:pPr>
            <a:r>
              <a:rPr lang="en-US" sz="2800" u="sng">
                <a:solidFill>
                  <a:schemeClr val="accent5"/>
                </a:solidFill>
              </a:rPr>
              <a:t>What:</a:t>
            </a:r>
          </a:p>
          <a:p>
            <a:pPr marL="520700" indent="-457200">
              <a:lnSpc>
                <a:spcPct val="100000"/>
              </a:lnSpc>
              <a:spcBef>
                <a:spcPts val="600"/>
              </a:spcBef>
              <a:buSzPct val="100000"/>
            </a:pPr>
            <a:r>
              <a:rPr lang="en-US"/>
              <a:t>	</a:t>
            </a:r>
            <a:r>
              <a:rPr lang="en-US" sz="2000"/>
              <a:t>During this meeting we will review the budget, which should be updated based on feedback from the staffing conference, Associate Superintendents, and key leaders. After review, GO Teams will need to </a:t>
            </a:r>
            <a:r>
              <a:rPr lang="en-US" sz="2000">
                <a:solidFill>
                  <a:srgbClr val="FF0000"/>
                </a:solidFill>
              </a:rPr>
              <a:t>take action</a:t>
            </a:r>
            <a:r>
              <a:rPr lang="en-US" sz="2000">
                <a:solidFill>
                  <a:schemeClr val="accent2"/>
                </a:solidFill>
              </a:rPr>
              <a:t> </a:t>
            </a:r>
            <a:r>
              <a:rPr lang="en-US" sz="2000"/>
              <a:t>(i.e., vote) on the FY25 Budget. </a:t>
            </a:r>
          </a:p>
          <a:p>
            <a:pPr marL="63500">
              <a:lnSpc>
                <a:spcPct val="100000"/>
              </a:lnSpc>
              <a:spcBef>
                <a:spcPts val="1200"/>
              </a:spcBef>
              <a:buSzPct val="100000"/>
            </a:pPr>
            <a:r>
              <a:rPr lang="en-US" sz="2800" u="sng">
                <a:solidFill>
                  <a:schemeClr val="accent5"/>
                </a:solidFill>
              </a:rPr>
              <a:t>Why:</a:t>
            </a:r>
          </a:p>
          <a:p>
            <a:pPr marL="520700" indent="-6350">
              <a:lnSpc>
                <a:spcPct val="100000"/>
              </a:lnSpc>
              <a:spcBef>
                <a:spcPts val="600"/>
              </a:spcBef>
              <a:buSzPct val="100000"/>
            </a:pPr>
            <a:r>
              <a:rPr lang="en-US" sz="2000"/>
              <a:t>Principals will present the final budget recommendations for GO Team approval. </a:t>
            </a:r>
            <a:endParaRPr lang="en-US" sz="2000" u="sng"/>
          </a:p>
          <a:p>
            <a:pPr marL="63500">
              <a:lnSpc>
                <a:spcPct val="100000"/>
              </a:lnSpc>
              <a:spcBef>
                <a:spcPts val="1200"/>
              </a:spcBef>
              <a:buSzPct val="100000"/>
            </a:pPr>
            <a:r>
              <a:rPr lang="en-US" sz="2800" u="sng">
                <a:solidFill>
                  <a:schemeClr val="accent5"/>
                </a:solidFill>
              </a:rPr>
              <a:t>When:</a:t>
            </a:r>
          </a:p>
          <a:p>
            <a:pPr marL="520700" indent="-6350">
              <a:lnSpc>
                <a:spcPct val="100000"/>
              </a:lnSpc>
              <a:spcBef>
                <a:spcPts val="600"/>
              </a:spcBef>
              <a:buSzPct val="100000"/>
            </a:pPr>
            <a:r>
              <a:rPr lang="en-US" sz="2000"/>
              <a:t>All approval meetings </a:t>
            </a:r>
            <a:r>
              <a:rPr lang="en-US" sz="2000">
                <a:solidFill>
                  <a:srgbClr val="FF0000"/>
                </a:solidFill>
              </a:rPr>
              <a:t>must</a:t>
            </a:r>
            <a:r>
              <a:rPr lang="en-US" sz="2000"/>
              <a:t> be held </a:t>
            </a:r>
            <a:r>
              <a:rPr lang="en-US" sz="2000">
                <a:solidFill>
                  <a:srgbClr val="FF0000"/>
                </a:solidFill>
              </a:rPr>
              <a:t>after</a:t>
            </a:r>
            <a:r>
              <a:rPr lang="en-US" sz="2000"/>
              <a:t> staffing conferences. Budgets must be approved by </a:t>
            </a:r>
            <a:r>
              <a:rPr lang="en-US" sz="2000">
                <a:solidFill>
                  <a:srgbClr val="FF0000"/>
                </a:solidFill>
              </a:rPr>
              <a:t>March 15</a:t>
            </a:r>
            <a:r>
              <a:rPr lang="en-US" sz="2000" baseline="30000">
                <a:solidFill>
                  <a:srgbClr val="FF0000"/>
                </a:solidFill>
              </a:rPr>
              <a:t>th</a:t>
            </a:r>
            <a:r>
              <a:rPr lang="en-US" sz="2000"/>
              <a:t>. </a:t>
            </a:r>
            <a:endParaRPr lang="en-US"/>
          </a:p>
        </p:txBody>
      </p:sp>
      <p:sp>
        <p:nvSpPr>
          <p:cNvPr id="17" name="TextBox 16">
            <a:extLst>
              <a:ext uri="{FF2B5EF4-FFF2-40B4-BE49-F238E27FC236}">
                <a16:creationId xmlns:a16="http://schemas.microsoft.com/office/drawing/2014/main" id="{0834E391-6771-DAA8-3B31-0ABECF887473}"/>
              </a:ext>
            </a:extLst>
          </p:cNvPr>
          <p:cNvSpPr txBox="1"/>
          <p:nvPr/>
        </p:nvSpPr>
        <p:spPr>
          <a:xfrm>
            <a:off x="2940802" y="662765"/>
            <a:ext cx="8641598" cy="461665"/>
          </a:xfrm>
          <a:prstGeom prst="rect">
            <a:avLst/>
          </a:prstGeom>
          <a:noFill/>
        </p:spPr>
        <p:txBody>
          <a:bodyPr wrap="square" rtlCol="0">
            <a:spAutoFit/>
          </a:bodyPr>
          <a:lstStyle/>
          <a:p>
            <a:pPr marL="520700" indent="-457200" algn="ctr">
              <a:lnSpc>
                <a:spcPct val="100000"/>
              </a:lnSpc>
              <a:spcBef>
                <a:spcPts val="600"/>
              </a:spcBef>
              <a:buSzPct val="100000"/>
            </a:pPr>
            <a:r>
              <a:rPr lang="en-US" sz="2400" b="1">
                <a:solidFill>
                  <a:schemeClr val="accent5"/>
                </a:solidFill>
              </a:rPr>
              <a:t>Our next meeting is the </a:t>
            </a:r>
            <a:r>
              <a:rPr lang="en-US" sz="2400" b="1" u="sng">
                <a:solidFill>
                  <a:schemeClr val="accent5"/>
                </a:solidFill>
              </a:rPr>
              <a:t>Budget Approval Meeting</a:t>
            </a:r>
            <a:r>
              <a:rPr lang="en-US" sz="2400" b="1"/>
              <a:t> </a:t>
            </a:r>
          </a:p>
        </p:txBody>
      </p:sp>
    </p:spTree>
    <p:extLst>
      <p:ext uri="{BB962C8B-B14F-4D97-AF65-F5344CB8AC3E}">
        <p14:creationId xmlns:p14="http://schemas.microsoft.com/office/powerpoint/2010/main" val="103458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181F-799F-4109-38FB-190A95D01250}"/>
              </a:ext>
            </a:extLst>
          </p:cNvPr>
          <p:cNvSpPr>
            <a:spLocks noGrp="1"/>
          </p:cNvSpPr>
          <p:nvPr>
            <p:ph type="title"/>
          </p:nvPr>
        </p:nvSpPr>
        <p:spPr>
          <a:xfrm>
            <a:off x="240585" y="137577"/>
            <a:ext cx="5855415" cy="1325563"/>
          </a:xfrm>
        </p:spPr>
        <p:txBody>
          <a:bodyPr anchor="ctr">
            <a:noAutofit/>
          </a:bodyPr>
          <a:lstStyle/>
          <a:p>
            <a:pPr algn="ctr"/>
            <a:r>
              <a:rPr lang="en-US" sz="5400" b="1">
                <a:solidFill>
                  <a:schemeClr val="accent5"/>
                </a:solidFill>
              </a:rPr>
              <a:t>What’s Next?</a:t>
            </a:r>
          </a:p>
        </p:txBody>
      </p:sp>
      <p:sp>
        <p:nvSpPr>
          <p:cNvPr id="4" name="Slide Number Placeholder 3">
            <a:extLst>
              <a:ext uri="{FF2B5EF4-FFF2-40B4-BE49-F238E27FC236}">
                <a16:creationId xmlns:a16="http://schemas.microsoft.com/office/drawing/2014/main" id="{97E12FC8-04F0-85EC-399D-D930C4E922D2}"/>
              </a:ext>
            </a:extLst>
          </p:cNvPr>
          <p:cNvSpPr>
            <a:spLocks noGrp="1"/>
          </p:cNvSpPr>
          <p:nvPr>
            <p:ph type="sldNum" sz="quarter" idx="12"/>
          </p:nvPr>
        </p:nvSpPr>
        <p:spPr/>
        <p:txBody>
          <a:bodyPr/>
          <a:lstStyle/>
          <a:p>
            <a:fld id="{A49DFD55-3C28-40EF-9E31-A92D2E4017FF}" type="slidenum">
              <a:rPr lang="en-US" smtClean="0"/>
              <a:pPr/>
              <a:t>31</a:t>
            </a:fld>
            <a:endParaRPr lang="en-US"/>
          </a:p>
        </p:txBody>
      </p:sp>
      <p:sp>
        <p:nvSpPr>
          <p:cNvPr id="7" name="Subtitle 2">
            <a:extLst>
              <a:ext uri="{FF2B5EF4-FFF2-40B4-BE49-F238E27FC236}">
                <a16:creationId xmlns:a16="http://schemas.microsoft.com/office/drawing/2014/main" id="{85B7DAFE-17BD-8EB3-3EB3-8B0143275DBD}"/>
              </a:ext>
            </a:extLst>
          </p:cNvPr>
          <p:cNvSpPr txBox="1">
            <a:spLocks/>
          </p:cNvSpPr>
          <p:nvPr/>
        </p:nvSpPr>
        <p:spPr>
          <a:xfrm>
            <a:off x="119713" y="1463140"/>
            <a:ext cx="6937982" cy="4943861"/>
          </a:xfrm>
          <a:prstGeom prst="rect">
            <a:avLst/>
          </a:prstGeom>
          <a:noFill/>
        </p:spPr>
        <p:txBody>
          <a:bodyPr vert="horz" lIns="91440" tIns="45720" rIns="91440" bIns="45720" rtlCol="0" anchor="t">
            <a:normAutofit/>
          </a:bodyPr>
          <a:lstStyle>
            <a:lvl1pPr marL="0" indent="0" algn="l" defTabSz="685800" rtl="0" eaLnBrk="1" latinLnBrk="0" hangingPunct="1">
              <a:lnSpc>
                <a:spcPct val="150000"/>
              </a:lnSpc>
              <a:spcBef>
                <a:spcPts val="750"/>
              </a:spcBef>
              <a:buFont typeface="Arial" panose="020B0604020202020204" pitchFamily="34" charset="0"/>
              <a:buNone/>
              <a:defRPr sz="18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42900" marR="0" lvl="0" indent="-34290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February </a:t>
            </a:r>
            <a:endParaRPr kumimoji="0" lang="en-US" sz="3200" b="1" i="0" u="none" strike="noStrike" kern="1200" cap="none" spc="0" normalizeH="0" baseline="0" noProof="0">
              <a:ln>
                <a:noFill/>
              </a:ln>
              <a:solidFill>
                <a:srgbClr val="0083A9">
                  <a:lumMod val="75000"/>
                </a:srgbClr>
              </a:solidFill>
              <a:effectLst/>
              <a:highlight>
                <a:srgbClr val="FF00FF"/>
              </a:highlight>
              <a:uLnTx/>
              <a:uFillTx/>
              <a:latin typeface="Tenorite"/>
              <a:ea typeface="+mn-ea"/>
              <a:cs typeface="+mn-cs"/>
            </a:endParaRP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Cluster Superintendent Review (February 17-21)</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HR Staffing Conferences (February 24– February 27)</a:t>
            </a:r>
          </a:p>
          <a:p>
            <a:pPr marL="342900" marR="0" lvl="0" indent="-342900" algn="l" defTabSz="685800" rtl="0" eaLnBrk="1" fontAlgn="auto" latinLnBrk="0" hangingPunct="1">
              <a:lnSpc>
                <a:spcPct val="16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March</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Final GO Team Approval Meeting (AFTER your school’s Staffing Conference and BEFORE Friday, March 14</a:t>
            </a:r>
            <a:r>
              <a:rPr kumimoji="0" lang="en-US" sz="2400" b="0" i="0" u="none" strike="noStrike" kern="1200" cap="none" spc="0" normalizeH="0" baseline="30000" noProof="0">
                <a:ln>
                  <a:noFill/>
                </a:ln>
                <a:solidFill>
                  <a:srgbClr val="E7E6E6">
                    <a:lumMod val="25000"/>
                  </a:srgbClr>
                </a:solidFill>
                <a:effectLst/>
                <a:uLnTx/>
                <a:uFillTx/>
                <a:latin typeface="Tenorite"/>
                <a:ea typeface="+mn-ea"/>
                <a:cs typeface="+mn-cs"/>
              </a:rPr>
              <a:t>th</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a:t>
            </a:r>
          </a:p>
          <a:p>
            <a:pPr marL="1143000" lvl="2" indent="-342900">
              <a:buFont typeface="Arial" panose="020B0604020202020204" pitchFamily="34" charset="0"/>
              <a:buChar char="•"/>
            </a:pPr>
            <a:r>
              <a:rPr kumimoji="0" lang="en-US" sz="2400" b="1" i="0" u="none" strike="noStrike" kern="1200" cap="none" spc="0" normalizeH="0" baseline="0" noProof="0">
                <a:ln>
                  <a:noFill/>
                </a:ln>
                <a:solidFill>
                  <a:srgbClr val="FF0000"/>
                </a:solidFill>
                <a:effectLst/>
                <a:uLnTx/>
                <a:uFillTx/>
                <a:latin typeface="Tenorite"/>
                <a:ea typeface="+mn-ea"/>
                <a:cs typeface="+mn-cs"/>
              </a:rPr>
              <a:t>ACTION</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(i.e.- </a:t>
            </a:r>
            <a:r>
              <a:rPr kumimoji="0" lang="en-US" sz="2400" b="0" i="0" u="none" strike="noStrike" kern="1200" cap="none" spc="0" normalizeH="0" baseline="0" noProof="0">
                <a:ln>
                  <a:noFill/>
                </a:ln>
                <a:solidFill>
                  <a:srgbClr val="FF0000"/>
                </a:solidFill>
                <a:effectLst/>
                <a:uLnTx/>
                <a:uFillTx/>
                <a:latin typeface="Tenorite"/>
                <a:ea typeface="+mn-ea"/>
                <a:cs typeface="+mn-cs"/>
              </a:rPr>
              <a:t>GO Team </a:t>
            </a:r>
            <a:r>
              <a:rPr kumimoji="0" lang="en-US" sz="2400" b="1" i="0" u="none" strike="noStrike" kern="1200" cap="none" spc="0" normalizeH="0" baseline="0" noProof="0">
                <a:ln>
                  <a:noFill/>
                </a:ln>
                <a:solidFill>
                  <a:srgbClr val="FF0000"/>
                </a:solidFill>
                <a:effectLst/>
                <a:uLnTx/>
                <a:uFillTx/>
                <a:latin typeface="Tenorite"/>
                <a:ea typeface="+mn-ea"/>
                <a:cs typeface="+mn-cs"/>
              </a:rPr>
              <a:t>votes</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on final budget recommendation </a:t>
            </a:r>
            <a:r>
              <a:rPr kumimoji="0" lang="en-US" sz="2400" b="1" i="0" u="none" strike="noStrike" kern="1200" cap="none" spc="0" normalizeH="0" baseline="0" noProof="0">
                <a:ln>
                  <a:noFill/>
                </a:ln>
                <a:solidFill>
                  <a:srgbClr val="E7E6E6">
                    <a:lumMod val="25000"/>
                  </a:srgbClr>
                </a:solidFill>
                <a:effectLst/>
                <a:uLnTx/>
                <a:uFillTx/>
                <a:latin typeface="Tenorite"/>
                <a:ea typeface="+mn-ea"/>
                <a:cs typeface="+mn-cs"/>
              </a:rPr>
              <a:t>before</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March 14</a:t>
            </a:r>
          </a:p>
          <a:p>
            <a:pPr marL="1143000" lvl="2" indent="-342900">
              <a:buFont typeface="Arial" panose="020B0604020202020204" pitchFamily="34" charset="0"/>
              <a:buChar char="•"/>
            </a:pPr>
            <a:endParaRPr kumimoji="0" lang="en-US" sz="1850" b="0" i="0" u="none" strike="noStrike" kern="1200" cap="none" spc="0" normalizeH="0" baseline="0" noProof="0">
              <a:ln>
                <a:noFill/>
              </a:ln>
              <a:solidFill>
                <a:srgbClr val="E7E6E6">
                  <a:lumMod val="25000"/>
                </a:srgbClr>
              </a:solidFill>
              <a:effectLst/>
              <a:uLnTx/>
              <a:uFillTx/>
              <a:latin typeface="Tenorite"/>
              <a:ea typeface="+mn-ea"/>
              <a:cs typeface="+mn-cs"/>
            </a:endParaRP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sysClr val="window" lastClr="FFFFFF"/>
              </a:solidFill>
              <a:effectLst/>
              <a:uLnTx/>
              <a:uFillTx/>
              <a:latin typeface="Tenorite"/>
              <a:ea typeface="+mn-ea"/>
              <a:cs typeface="+mn-cs"/>
            </a:endParaRPr>
          </a:p>
        </p:txBody>
      </p:sp>
    </p:spTree>
    <p:extLst>
      <p:ext uri="{BB962C8B-B14F-4D97-AF65-F5344CB8AC3E}">
        <p14:creationId xmlns:p14="http://schemas.microsoft.com/office/powerpoint/2010/main" val="1179905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3DCD-0AD8-C093-E159-A4684253C5CD}"/>
              </a:ext>
            </a:extLst>
          </p:cNvPr>
          <p:cNvSpPr>
            <a:spLocks noGrp="1"/>
          </p:cNvSpPr>
          <p:nvPr>
            <p:ph type="ctrTitle"/>
          </p:nvPr>
        </p:nvSpPr>
        <p:spPr>
          <a:xfrm>
            <a:off x="6820290" y="3109073"/>
            <a:ext cx="4941771" cy="3200400"/>
          </a:xfrm>
        </p:spPr>
        <p:txBody>
          <a:bodyPr/>
          <a:lstStyle/>
          <a:p>
            <a:pPr algn="ctr"/>
            <a:r>
              <a:rPr lang="en-US" sz="8000" b="1"/>
              <a:t>Thank you!</a:t>
            </a:r>
          </a:p>
        </p:txBody>
      </p:sp>
    </p:spTree>
    <p:extLst>
      <p:ext uri="{BB962C8B-B14F-4D97-AF65-F5344CB8AC3E}">
        <p14:creationId xmlns:p14="http://schemas.microsoft.com/office/powerpoint/2010/main" val="209290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94C1-2D69-1AEA-B2C2-72592B080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B2ECF-88CD-C5D9-4C10-1B55266EF410}"/>
              </a:ext>
            </a:extLst>
          </p:cNvPr>
          <p:cNvSpPr>
            <a:spLocks noGrp="1"/>
          </p:cNvSpPr>
          <p:nvPr>
            <p:ph type="ctrTitle"/>
          </p:nvPr>
        </p:nvSpPr>
        <p:spPr>
          <a:xfrm>
            <a:off x="7147034" y="2358662"/>
            <a:ext cx="4906755" cy="1678220"/>
          </a:xfrm>
        </p:spPr>
        <p:txBody>
          <a:bodyPr/>
          <a:lstStyle/>
          <a:p>
            <a:r>
              <a:rPr lang="en-US"/>
              <a:t>Budget Feedback presentation &amp; Discussion</a:t>
            </a:r>
          </a:p>
        </p:txBody>
      </p:sp>
    </p:spTree>
    <p:extLst>
      <p:ext uri="{BB962C8B-B14F-4D97-AF65-F5344CB8AC3E}">
        <p14:creationId xmlns:p14="http://schemas.microsoft.com/office/powerpoint/2010/main" val="1488172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69077-F495-56BA-8E27-86B3B849C70B}"/>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3E66305-AE04-A573-D6B5-B5C28C292C4A}"/>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a:t>
            </a:fld>
            <a:endParaRPr lang="en-US"/>
          </a:p>
        </p:txBody>
      </p:sp>
      <p:graphicFrame>
        <p:nvGraphicFramePr>
          <p:cNvPr id="14" name="Diagram 13">
            <a:extLst>
              <a:ext uri="{FF2B5EF4-FFF2-40B4-BE49-F238E27FC236}">
                <a16:creationId xmlns:a16="http://schemas.microsoft.com/office/drawing/2014/main" id="{EF314518-7428-A15E-2BAD-8BB05002DBD5}"/>
              </a:ext>
            </a:extLst>
          </p:cNvPr>
          <p:cNvGraphicFramePr/>
          <p:nvPr>
            <p:extLst>
              <p:ext uri="{D42A27DB-BD31-4B8C-83A1-F6EECF244321}">
                <p14:modId xmlns:p14="http://schemas.microsoft.com/office/powerpoint/2010/main" val="1777812977"/>
              </p:ext>
            </p:extLst>
          </p:nvPr>
        </p:nvGraphicFramePr>
        <p:xfrm>
          <a:off x="4592140" y="2347056"/>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a:extLst>
              <a:ext uri="{FF2B5EF4-FFF2-40B4-BE49-F238E27FC236}">
                <a16:creationId xmlns:a16="http://schemas.microsoft.com/office/drawing/2014/main" id="{37D5D518-4F77-3748-BDBD-22521E82AC7B}"/>
              </a:ext>
            </a:extLst>
          </p:cNvPr>
          <p:cNvSpPr>
            <a:spLocks noGrp="1"/>
          </p:cNvSpPr>
          <p:nvPr>
            <p:ph type="title"/>
          </p:nvPr>
        </p:nvSpPr>
        <p:spPr>
          <a:xfrm>
            <a:off x="82112" y="225874"/>
            <a:ext cx="6655019" cy="1106540"/>
          </a:xfrm>
        </p:spPr>
        <p:txBody>
          <a:bodyPr>
            <a:noAutofit/>
          </a:bodyPr>
          <a:lstStyle/>
          <a:p>
            <a:pPr algn="ctr"/>
            <a:r>
              <a:rPr lang="en-US" sz="4000" b="1">
                <a:solidFill>
                  <a:schemeClr val="accent1"/>
                </a:solidFill>
              </a:rPr>
              <a:t>GO Team Budget Development Process</a:t>
            </a:r>
          </a:p>
        </p:txBody>
      </p:sp>
      <p:pic>
        <p:nvPicPr>
          <p:cNvPr id="16" name="Picture 4" descr="Image result for you are here">
            <a:extLst>
              <a:ext uri="{FF2B5EF4-FFF2-40B4-BE49-F238E27FC236}">
                <a16:creationId xmlns:a16="http://schemas.microsoft.com/office/drawing/2014/main" id="{F4B87AF8-DB0E-FB56-9A3E-F43EBEB6B1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4108909" y="4655114"/>
            <a:ext cx="861229" cy="12339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22355FE-B506-44BC-1BCD-E8DDD1C11D28}"/>
              </a:ext>
            </a:extLst>
          </p:cNvPr>
          <p:cNvSpPr/>
          <p:nvPr/>
        </p:nvSpPr>
        <p:spPr>
          <a:xfrm>
            <a:off x="396765" y="1869634"/>
            <a:ext cx="3619510" cy="2613502"/>
          </a:xfrm>
          <a:prstGeom prst="rect">
            <a:avLst/>
          </a:prstGeom>
          <a:noFill/>
          <a:ln>
            <a:solidFill>
              <a:schemeClr val="accent4">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cap="all" spc="150">
                <a:solidFill>
                  <a:schemeClr val="tx1"/>
                </a:solidFill>
                <a:latin typeface="+mj-lt"/>
                <a:ea typeface="+mj-ea"/>
                <a:cs typeface="+mj-cs"/>
              </a:rPr>
              <a:t>YOUR SCHOOL STRATEGIC PLAN…</a:t>
            </a:r>
          </a:p>
          <a:p>
            <a:pPr algn="ctr"/>
            <a:endParaRPr lang="en-US" sz="1600" b="1">
              <a:solidFill>
                <a:schemeClr val="bg1"/>
              </a:solidFill>
              <a:latin typeface="Berlin Sans FB Demi" panose="020E0802020502020306" pitchFamily="34" charset="0"/>
            </a:endParaRPr>
          </a:p>
          <a:p>
            <a:pPr algn="ctr"/>
            <a:r>
              <a:rPr lang="en-US" sz="2000" b="1">
                <a:solidFill>
                  <a:schemeClr val="bg1"/>
                </a:solidFill>
              </a:rPr>
              <a:t>is your roadmap and your role.</a:t>
            </a:r>
          </a:p>
          <a:p>
            <a:pPr algn="ctr"/>
            <a:r>
              <a:rPr lang="en-US" sz="20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990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8B3CC-75BE-F7A2-AA06-97E71E1B8859}"/>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698D33C-6FA8-9869-7CF2-A435F2AFD60A}"/>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a:t>
            </a:fld>
            <a:endParaRPr lang="en-US"/>
          </a:p>
        </p:txBody>
      </p:sp>
      <p:sp>
        <p:nvSpPr>
          <p:cNvPr id="3" name="Title 2">
            <a:extLst>
              <a:ext uri="{FF2B5EF4-FFF2-40B4-BE49-F238E27FC236}">
                <a16:creationId xmlns:a16="http://schemas.microsoft.com/office/drawing/2014/main" id="{004B4389-30CA-B834-8B69-555A672E2639}"/>
              </a:ext>
            </a:extLst>
          </p:cNvPr>
          <p:cNvSpPr>
            <a:spLocks noGrp="1"/>
          </p:cNvSpPr>
          <p:nvPr>
            <p:ph type="title"/>
          </p:nvPr>
        </p:nvSpPr>
        <p:spPr/>
        <p:txBody>
          <a:bodyPr>
            <a:normAutofit/>
          </a:bodyPr>
          <a:lstStyle/>
          <a:p>
            <a:r>
              <a:rPr lang="en-US" sz="4400" b="1">
                <a:latin typeface="Trebuchet MS"/>
              </a:rPr>
              <a:t>Overview of FY26 GO Team Budget Process</a:t>
            </a:r>
            <a:endParaRPr lang="en-US" sz="4400"/>
          </a:p>
        </p:txBody>
      </p:sp>
      <p:graphicFrame>
        <p:nvGraphicFramePr>
          <p:cNvPr id="7" name="Diagram 6">
            <a:extLst>
              <a:ext uri="{FF2B5EF4-FFF2-40B4-BE49-F238E27FC236}">
                <a16:creationId xmlns:a16="http://schemas.microsoft.com/office/drawing/2014/main" id="{E7C28BAA-06D8-999E-8C82-D5D8046D0080}"/>
              </a:ext>
            </a:extLst>
          </p:cNvPr>
          <p:cNvGraphicFramePr/>
          <p:nvPr>
            <p:extLst>
              <p:ext uri="{D42A27DB-BD31-4B8C-83A1-F6EECF244321}">
                <p14:modId xmlns:p14="http://schemas.microsoft.com/office/powerpoint/2010/main" val="1078681282"/>
              </p:ext>
            </p:extLst>
          </p:nvPr>
        </p:nvGraphicFramePr>
        <p:xfrm>
          <a:off x="437231" y="1774677"/>
          <a:ext cx="11145170" cy="399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3679CDDE-F1B8-4C49-0834-F31E3A193BA1}"/>
              </a:ext>
            </a:extLst>
          </p:cNvPr>
          <p:cNvSpPr/>
          <p:nvPr/>
        </p:nvSpPr>
        <p:spPr>
          <a:xfrm>
            <a:off x="3034703" y="5637286"/>
            <a:ext cx="6122594" cy="584775"/>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FF0000"/>
                </a:solidFill>
                <a:latin typeface="Calibri"/>
              </a:rPr>
              <a:t>*</a:t>
            </a:r>
            <a:r>
              <a:rPr lang="en-US" sz="1400">
                <a:solidFill>
                  <a:prstClr val="black"/>
                </a:solidFill>
                <a:latin typeface="Calibri"/>
              </a:rPr>
              <a:t> GO Teams will need to take</a:t>
            </a:r>
            <a:r>
              <a:rPr lang="en-US" sz="1400" b="1">
                <a:solidFill>
                  <a:prstClr val="black"/>
                </a:solidFill>
                <a:latin typeface="Calibri"/>
              </a:rPr>
              <a:t> </a:t>
            </a:r>
            <a:r>
              <a:rPr lang="en-US" sz="1400" b="1">
                <a:solidFill>
                  <a:srgbClr val="FF0000"/>
                </a:solidFill>
                <a:latin typeface="Calibri"/>
              </a:rPr>
              <a:t>ACTION</a:t>
            </a:r>
            <a:r>
              <a:rPr lang="en-US" sz="1400">
                <a:solidFill>
                  <a:prstClr val="black"/>
                </a:solidFill>
                <a:latin typeface="Calibri"/>
              </a:rPr>
              <a:t> on the budget at these meetings.</a:t>
            </a:r>
            <a:endParaRPr kumimoji="0" lang="en-US" sz="140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996317EC-B557-63BA-070E-43035468E563}"/>
              </a:ext>
            </a:extLst>
          </p:cNvPr>
          <p:cNvPicPr>
            <a:picLocks noChangeAspect="1"/>
          </p:cNvPicPr>
          <p:nvPr/>
        </p:nvPicPr>
        <p:blipFill>
          <a:blip r:embed="rId8"/>
          <a:stretch>
            <a:fillRect/>
          </a:stretch>
        </p:blipFill>
        <p:spPr>
          <a:xfrm>
            <a:off x="9643141" y="3972782"/>
            <a:ext cx="1710659" cy="2091180"/>
          </a:xfrm>
          <a:prstGeom prst="rect">
            <a:avLst/>
          </a:prstGeom>
        </p:spPr>
      </p:pic>
      <p:pic>
        <p:nvPicPr>
          <p:cNvPr id="58" name="Picture 4" descr="Image result for you are here">
            <a:extLst>
              <a:ext uri="{FF2B5EF4-FFF2-40B4-BE49-F238E27FC236}">
                <a16:creationId xmlns:a16="http://schemas.microsoft.com/office/drawing/2014/main" id="{7C54AD08-3104-4597-5D52-3BA572070ED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7182" y="1780296"/>
            <a:ext cx="745775" cy="106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0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D3959-719B-D5F4-3B2E-A3769C914A63}"/>
            </a:ext>
          </a:extLst>
        </p:cNvPr>
        <p:cNvGrpSpPr/>
        <p:nvPr/>
      </p:nvGrpSpPr>
      <p:grpSpPr>
        <a:xfrm>
          <a:off x="0" y="0"/>
          <a:ext cx="0" cy="0"/>
          <a:chOff x="0" y="0"/>
          <a:chExt cx="0" cy="0"/>
        </a:xfrm>
      </p:grpSpPr>
      <p:sp>
        <p:nvSpPr>
          <p:cNvPr id="68" name="Slide Number Placeholder 67">
            <a:extLst>
              <a:ext uri="{FF2B5EF4-FFF2-40B4-BE49-F238E27FC236}">
                <a16:creationId xmlns:a16="http://schemas.microsoft.com/office/drawing/2014/main" id="{86C756F1-0C6C-3B24-193F-860951FB2328}"/>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7</a:t>
            </a:fld>
            <a:endParaRPr lang="en-US"/>
          </a:p>
        </p:txBody>
      </p:sp>
      <p:sp>
        <p:nvSpPr>
          <p:cNvPr id="4" name="Title 3">
            <a:extLst>
              <a:ext uri="{FF2B5EF4-FFF2-40B4-BE49-F238E27FC236}">
                <a16:creationId xmlns:a16="http://schemas.microsoft.com/office/drawing/2014/main" id="{8426DA63-2FA0-FAB5-DA73-542E69C691E3}"/>
              </a:ext>
            </a:extLst>
          </p:cNvPr>
          <p:cNvSpPr>
            <a:spLocks noGrp="1"/>
          </p:cNvSpPr>
          <p:nvPr>
            <p:ph type="title"/>
          </p:nvPr>
        </p:nvSpPr>
        <p:spPr>
          <a:xfrm>
            <a:off x="117342" y="190939"/>
            <a:ext cx="7408065" cy="617945"/>
          </a:xfrm>
        </p:spPr>
        <p:txBody>
          <a:bodyPr>
            <a:normAutofit/>
          </a:bodyPr>
          <a:lstStyle/>
          <a:p>
            <a:r>
              <a:rPr lang="en-US" sz="3600" b="1" u="sng"/>
              <a:t>Budget Feedback Meeting</a:t>
            </a:r>
          </a:p>
        </p:txBody>
      </p:sp>
      <p:sp>
        <p:nvSpPr>
          <p:cNvPr id="17" name="Shape 100">
            <a:extLst>
              <a:ext uri="{FF2B5EF4-FFF2-40B4-BE49-F238E27FC236}">
                <a16:creationId xmlns:a16="http://schemas.microsoft.com/office/drawing/2014/main" id="{7A3A5B89-DF9B-1031-3404-04FB4C78C249}"/>
              </a:ext>
            </a:extLst>
          </p:cNvPr>
          <p:cNvSpPr txBox="1">
            <a:spLocks/>
          </p:cNvSpPr>
          <p:nvPr/>
        </p:nvSpPr>
        <p:spPr>
          <a:xfrm>
            <a:off x="1029357" y="903477"/>
            <a:ext cx="9343993" cy="5954523"/>
          </a:xfrm>
          <a:prstGeom prst="rect">
            <a:avLst/>
          </a:prstGeom>
          <a:noFill/>
          <a:ln>
            <a:noFill/>
          </a:ln>
        </p:spPr>
        <p:txBody>
          <a:bodyPr vert="horz"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What</a:t>
            </a:r>
          </a:p>
          <a:p>
            <a:pPr>
              <a:lnSpc>
                <a:spcPct val="100000"/>
              </a:lnSpc>
              <a:spcBef>
                <a:spcPts val="0"/>
              </a:spcBef>
              <a:buSzPct val="100000"/>
            </a:pPr>
            <a:r>
              <a:rPr lang="en-US" sz="2000">
                <a:solidFill>
                  <a:schemeClr val="accent3"/>
                </a:solidFill>
              </a:rPr>
              <a:t>During the GO Team Feedback meeting the principal will share the 25-26 Strategic Plan Breakout, provide an overview of the school’s draft budget, </a:t>
            </a:r>
            <a:r>
              <a:rPr lang="en-US" sz="2000" u="sng">
                <a:solidFill>
                  <a:srgbClr val="FF0000"/>
                </a:solidFill>
              </a:rPr>
              <a:t>share updated tabs from the Excel template, and review/collaborate with the GO Team on the comments/notes to explain the use of school-level flexibility in budget allocations.</a:t>
            </a:r>
          </a:p>
          <a:p>
            <a:pPr>
              <a:lnSpc>
                <a:spcPct val="100000"/>
              </a:lnSpc>
              <a:spcBef>
                <a:spcPts val="0"/>
              </a:spcBef>
              <a:buSzPct val="100000"/>
            </a:pPr>
            <a:endParaRPr lang="en-US" sz="2000"/>
          </a:p>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Why</a:t>
            </a:r>
          </a:p>
          <a:p>
            <a:pPr>
              <a:lnSpc>
                <a:spcPct val="100000"/>
              </a:lnSpc>
              <a:spcBef>
                <a:spcPts val="0"/>
              </a:spcBef>
              <a:buSzPct val="100000"/>
            </a:pPr>
            <a:r>
              <a:rPr lang="en-US" sz="2000">
                <a:solidFill>
                  <a:schemeClr val="accent3"/>
                </a:solidFill>
              </a:rPr>
              <a:t>This meeting provides an opportunity for GO Teams to </a:t>
            </a:r>
            <a:r>
              <a:rPr lang="en-US" sz="2000" u="sng">
                <a:solidFill>
                  <a:schemeClr val="accent3"/>
                </a:solidFill>
              </a:rPr>
              <a:t>discuss the principal’s proposed budget and how it supports the school's programmatic needs and key strategic priorities for the 25-26 school year</a:t>
            </a:r>
            <a:r>
              <a:rPr lang="en-US" sz="2000">
                <a:solidFill>
                  <a:schemeClr val="accent3"/>
                </a:solidFill>
              </a:rPr>
              <a:t>. It also </a:t>
            </a:r>
            <a:r>
              <a:rPr lang="en-US" sz="2000" u="sng">
                <a:solidFill>
                  <a:schemeClr val="accent3"/>
                </a:solidFill>
              </a:rPr>
              <a:t>provides the GO Team the opportunity to review and provide feedback on proposed use of school-level flexibility</a:t>
            </a:r>
            <a:r>
              <a:rPr lang="en-US" sz="2000">
                <a:solidFill>
                  <a:schemeClr val="accent3"/>
                </a:solidFill>
              </a:rPr>
              <a:t>. </a:t>
            </a:r>
          </a:p>
          <a:p>
            <a:pPr>
              <a:lnSpc>
                <a:spcPct val="100000"/>
              </a:lnSpc>
              <a:spcBef>
                <a:spcPts val="0"/>
              </a:spcBef>
              <a:buSzPct val="100000"/>
            </a:pPr>
            <a:endParaRPr lang="en-US" sz="2000"/>
          </a:p>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When </a:t>
            </a:r>
          </a:p>
          <a:p>
            <a:pPr marL="63500">
              <a:lnSpc>
                <a:spcPct val="100000"/>
              </a:lnSpc>
              <a:spcBef>
                <a:spcPts val="0"/>
              </a:spcBef>
              <a:buSzPct val="100000"/>
            </a:pPr>
            <a:r>
              <a:rPr lang="en-US" sz="2000">
                <a:solidFill>
                  <a:schemeClr val="accent3"/>
                </a:solidFill>
                <a:sym typeface="Calibri"/>
              </a:rPr>
              <a:t>Early February 10 - February 14th,</a:t>
            </a:r>
            <a:r>
              <a:rPr lang="en-US" sz="2000">
                <a:solidFill>
                  <a:schemeClr val="accent3"/>
                </a:solidFill>
                <a:ea typeface="Calibri"/>
                <a:cs typeface="Calibri"/>
                <a:sym typeface="Calibri"/>
              </a:rPr>
              <a:t> </a:t>
            </a:r>
            <a:r>
              <a:rPr lang="en-US" sz="2000" u="sng">
                <a:solidFill>
                  <a:srgbClr val="FF0000"/>
                </a:solidFill>
                <a:ea typeface="Calibri"/>
                <a:cs typeface="Calibri"/>
                <a:sym typeface="Calibri"/>
              </a:rPr>
              <a:t>before</a:t>
            </a:r>
            <a:r>
              <a:rPr lang="en-US" sz="2000" b="0">
                <a:solidFill>
                  <a:schemeClr val="accent3"/>
                </a:solidFill>
                <a:ea typeface="Calibri"/>
                <a:cs typeface="Calibri"/>
                <a:sym typeface="Calibri"/>
              </a:rPr>
              <a:t> </a:t>
            </a:r>
            <a:r>
              <a:rPr lang="en-US" sz="2000">
                <a:solidFill>
                  <a:schemeClr val="accent3"/>
                </a:solidFill>
                <a:sym typeface="Calibri"/>
              </a:rPr>
              <a:t>Cluster Superintendent review.</a:t>
            </a:r>
            <a:r>
              <a:rPr lang="en-US" sz="2000">
                <a:solidFill>
                  <a:schemeClr val="accent3"/>
                </a:solidFill>
                <a:cs typeface="Calibri"/>
                <a:sym typeface="Calibri"/>
              </a:rPr>
              <a:t> </a:t>
            </a:r>
            <a:r>
              <a:rPr lang="en-US" sz="2000">
                <a:solidFill>
                  <a:schemeClr val="dk1"/>
                </a:solidFill>
                <a:cs typeface="Calibri"/>
                <a:sym typeface="Calibri"/>
              </a:rPr>
              <a:t> </a:t>
            </a:r>
            <a:endParaRPr lang="en-US" sz="2000">
              <a:solidFill>
                <a:schemeClr val="dk1"/>
              </a:solidFill>
              <a:cs typeface="Calibri"/>
            </a:endParaRPr>
          </a:p>
        </p:txBody>
      </p:sp>
    </p:spTree>
    <p:extLst>
      <p:ext uri="{BB962C8B-B14F-4D97-AF65-F5344CB8AC3E}">
        <p14:creationId xmlns:p14="http://schemas.microsoft.com/office/powerpoint/2010/main" val="246207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1"/>
          <p:cNvSpPr txBox="1"/>
          <p:nvPr/>
        </p:nvSpPr>
        <p:spPr>
          <a:xfrm>
            <a:off x="1524000" y="1803118"/>
            <a:ext cx="1837800" cy="5541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APS Strategic Priorities &amp; Initiatives</a:t>
            </a:r>
            <a:endParaRPr sz="200" b="1" i="1">
              <a:solidFill>
                <a:srgbClr val="151515"/>
              </a:solidFill>
              <a:latin typeface="Calibri"/>
              <a:ea typeface="Calibri"/>
              <a:cs typeface="Calibri"/>
              <a:sym typeface="Calibri"/>
            </a:endParaRPr>
          </a:p>
        </p:txBody>
      </p:sp>
      <p:sp>
        <p:nvSpPr>
          <p:cNvPr id="329" name="Google Shape;329;p11"/>
          <p:cNvSpPr/>
          <p:nvPr/>
        </p:nvSpPr>
        <p:spPr>
          <a:xfrm>
            <a:off x="6183349" y="2327269"/>
            <a:ext cx="4003500" cy="707700"/>
          </a:xfrm>
          <a:prstGeom prst="rect">
            <a:avLst/>
          </a:prstGeom>
          <a:solidFill>
            <a:srgbClr val="F2F2F2"/>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1A.</a:t>
            </a:r>
            <a:r>
              <a:rPr lang="en-US" sz="1000" dirty="0">
                <a:solidFill>
                  <a:srgbClr val="000000"/>
                </a:solidFill>
                <a:latin typeface="Calibri"/>
                <a:ea typeface="Calibri"/>
                <a:cs typeface="Calibri"/>
                <a:sym typeface="Calibri"/>
              </a:rPr>
              <a:t> </a:t>
            </a:r>
            <a:r>
              <a:rPr lang="en-US" sz="1000" dirty="0">
                <a:latin typeface="Calibri"/>
                <a:ea typeface="Calibri"/>
                <a:cs typeface="Calibri"/>
                <a:sym typeface="Calibri"/>
              </a:rPr>
              <a:t>Implementation of an intervention block to reduce gaps in learning</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1B. </a:t>
            </a:r>
            <a:r>
              <a:rPr lang="en-US" sz="1000" dirty="0">
                <a:latin typeface="Calibri"/>
                <a:ea typeface="Calibri"/>
                <a:cs typeface="Calibri"/>
                <a:sym typeface="Calibri"/>
              </a:rPr>
              <a:t>Employ a literacy block with phonics for grades k-2</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1C. </a:t>
            </a:r>
            <a:r>
              <a:rPr lang="en-US" sz="1000" dirty="0">
                <a:latin typeface="Calibri"/>
                <a:ea typeface="Calibri"/>
                <a:cs typeface="Calibri"/>
                <a:sym typeface="Calibri"/>
              </a:rPr>
              <a:t>Create PLC planning time for teachers to internalize standards and plan for instruction</a:t>
            </a:r>
            <a:endParaRPr sz="1000" b="1" u="sng" dirty="0">
              <a:solidFill>
                <a:srgbClr val="000000"/>
              </a:solidFill>
              <a:latin typeface="Calibri"/>
              <a:ea typeface="Calibri"/>
              <a:cs typeface="Calibri"/>
              <a:sym typeface="Calibri"/>
            </a:endParaRPr>
          </a:p>
        </p:txBody>
      </p:sp>
      <p:sp>
        <p:nvSpPr>
          <p:cNvPr id="330" name="Google Shape;330;p11"/>
          <p:cNvSpPr/>
          <p:nvPr/>
        </p:nvSpPr>
        <p:spPr>
          <a:xfrm>
            <a:off x="6183344" y="3616050"/>
            <a:ext cx="4003500" cy="780300"/>
          </a:xfrm>
          <a:prstGeom prst="rect">
            <a:avLst/>
          </a:prstGeom>
          <a:solidFill>
            <a:srgbClr val="DDEAF6"/>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Create an attendance team to monitor and address attendance concerns, Create a Care Team to address student needs </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Utilize SLC practices and restorative justice with the Counselor to reduce suspensions</a:t>
            </a:r>
            <a:endParaRPr dirty="0">
              <a:solidFill>
                <a:srgbClr val="000000"/>
              </a:solidFill>
              <a:latin typeface="Arial"/>
              <a:ea typeface="Arial"/>
              <a:cs typeface="Arial"/>
              <a:sym typeface="Arial"/>
            </a:endParaRPr>
          </a:p>
        </p:txBody>
      </p:sp>
      <p:sp>
        <p:nvSpPr>
          <p:cNvPr id="331" name="Google Shape;331;p11"/>
          <p:cNvSpPr/>
          <p:nvPr/>
        </p:nvSpPr>
        <p:spPr>
          <a:xfrm>
            <a:off x="6183344" y="4703743"/>
            <a:ext cx="4003500" cy="708000"/>
          </a:xfrm>
          <a:prstGeom prst="rect">
            <a:avLst/>
          </a:prstGeom>
          <a:solidFill>
            <a:srgbClr val="FBE4D4"/>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Monthly IB training for staff, Professional development individualized around teacher needs in reading and math, training for phonics program (</a:t>
            </a:r>
            <a:r>
              <a:rPr lang="en-US" sz="1000" dirty="0" err="1">
                <a:latin typeface="Calibri"/>
                <a:ea typeface="Calibri"/>
                <a:cs typeface="Calibri"/>
                <a:sym typeface="Calibri"/>
              </a:rPr>
              <a:t>Fundations</a:t>
            </a:r>
            <a:r>
              <a:rPr lang="en-US" sz="1000" dirty="0">
                <a:latin typeface="Calibri"/>
                <a:ea typeface="Calibri"/>
                <a:cs typeface="Calibri"/>
                <a:sym typeface="Calibri"/>
              </a:rPr>
              <a:t>)</a:t>
            </a:r>
          </a:p>
          <a:p>
            <a:pPr>
              <a:buClr>
                <a:srgbClr val="000000"/>
              </a:buClr>
              <a:buSzPts val="1000"/>
            </a:pPr>
            <a:r>
              <a:rPr lang="en-US" sz="1000" dirty="0">
                <a:solidFill>
                  <a:srgbClr val="000000"/>
                </a:solidFill>
                <a:latin typeface="Calibri"/>
                <a:cs typeface="Calibri"/>
                <a:sym typeface="Calibri"/>
              </a:rPr>
              <a:t>Ongoing PD for SEL, restorative practices, and trauma </a:t>
            </a:r>
            <a:endParaRPr dirty="0">
              <a:solidFill>
                <a:srgbClr val="000000"/>
              </a:solidFill>
              <a:latin typeface="Arial"/>
              <a:ea typeface="Arial"/>
              <a:cs typeface="Arial"/>
              <a:sym typeface="Arial"/>
            </a:endParaRPr>
          </a:p>
          <a:p>
            <a:pPr>
              <a:spcBef>
                <a:spcPts val="600"/>
              </a:spcBef>
              <a:buClr>
                <a:schemeClr val="dk1"/>
              </a:buClr>
              <a:buSzPts val="1000"/>
            </a:pPr>
            <a:endParaRPr sz="1000"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32" name="Google Shape;332;p11"/>
          <p:cNvSpPr/>
          <p:nvPr/>
        </p:nvSpPr>
        <p:spPr>
          <a:xfrm>
            <a:off x="6174467" y="5716832"/>
            <a:ext cx="4003500" cy="708000"/>
          </a:xfrm>
          <a:prstGeom prst="rect">
            <a:avLst/>
          </a:prstGeom>
          <a:solidFill>
            <a:srgbClr val="FFF2CC"/>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Conduct data meetings in PLC, with parents and students. Students will also have goal setting meetings with teachers</a:t>
            </a:r>
          </a:p>
          <a:p>
            <a:pPr>
              <a:buClr>
                <a:srgbClr val="000000"/>
              </a:buClr>
              <a:buSzPts val="1000"/>
            </a:pPr>
            <a:r>
              <a:rPr lang="en-US" sz="1000" dirty="0">
                <a:solidFill>
                  <a:srgbClr val="000000"/>
                </a:solidFill>
                <a:latin typeface="Calibri"/>
                <a:cs typeface="Calibri"/>
                <a:sym typeface="Calibri"/>
              </a:rPr>
              <a:t>--Increase Parent Liaison and Social Worker positions to full time to support the needs of students and parents</a:t>
            </a:r>
            <a:endParaRPr dirty="0">
              <a:solidFill>
                <a:srgbClr val="000000"/>
              </a:solidFill>
              <a:latin typeface="Arial"/>
              <a:ea typeface="Arial"/>
              <a:cs typeface="Arial"/>
              <a:sym typeface="Arial"/>
            </a:endParaRPr>
          </a:p>
          <a:p>
            <a:pPr>
              <a:spcBef>
                <a:spcPts val="600"/>
              </a:spcBef>
              <a:buClr>
                <a:schemeClr val="dk1"/>
              </a:buClr>
              <a:buSzPts val="1000"/>
            </a:pPr>
            <a:endParaRPr sz="1000"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33" name="Google Shape;333;p11"/>
          <p:cNvSpPr txBox="1"/>
          <p:nvPr/>
        </p:nvSpPr>
        <p:spPr>
          <a:xfrm>
            <a:off x="4450620" y="135804"/>
            <a:ext cx="2516260" cy="738633"/>
          </a:xfrm>
          <a:prstGeom prst="rect">
            <a:avLst/>
          </a:prstGeom>
          <a:noFill/>
          <a:ln>
            <a:noFill/>
          </a:ln>
        </p:spPr>
        <p:txBody>
          <a:bodyPr spcFirstLastPara="1" wrap="square" lIns="91425" tIns="91425" rIns="91425" bIns="91425" anchor="t" anchorCtr="0">
            <a:spAutoFit/>
          </a:bodyPr>
          <a:lstStyle/>
          <a:p>
            <a:pPr algn="ctr">
              <a:buClr>
                <a:srgbClr val="000000"/>
              </a:buClr>
              <a:buSzPts val="3500"/>
            </a:pPr>
            <a:r>
              <a:rPr lang="en-US" b="1" dirty="0">
                <a:solidFill>
                  <a:srgbClr val="151515"/>
                </a:solidFill>
                <a:latin typeface="Calibri"/>
                <a:ea typeface="Calibri"/>
                <a:cs typeface="Calibri"/>
                <a:sym typeface="Calibri"/>
              </a:rPr>
              <a:t>West Manor IB World School</a:t>
            </a:r>
            <a:endParaRPr sz="200" dirty="0">
              <a:solidFill>
                <a:srgbClr val="151515"/>
              </a:solidFill>
              <a:latin typeface="Calibri"/>
              <a:ea typeface="Calibri"/>
              <a:cs typeface="Calibri"/>
              <a:sym typeface="Calibri"/>
            </a:endParaRPr>
          </a:p>
        </p:txBody>
      </p:sp>
      <p:sp>
        <p:nvSpPr>
          <p:cNvPr id="334" name="Google Shape;334;p11"/>
          <p:cNvSpPr txBox="1"/>
          <p:nvPr/>
        </p:nvSpPr>
        <p:spPr>
          <a:xfrm>
            <a:off x="1577000" y="300876"/>
            <a:ext cx="1837698" cy="369302"/>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SMART Goals</a:t>
            </a:r>
            <a:endParaRPr sz="200" b="1" i="1">
              <a:solidFill>
                <a:srgbClr val="151515"/>
              </a:solidFill>
              <a:latin typeface="Calibri"/>
              <a:ea typeface="Calibri"/>
              <a:cs typeface="Calibri"/>
              <a:sym typeface="Calibri"/>
            </a:endParaRPr>
          </a:p>
        </p:txBody>
      </p:sp>
      <p:sp>
        <p:nvSpPr>
          <p:cNvPr id="335" name="Google Shape;335;p11"/>
          <p:cNvSpPr txBox="1"/>
          <p:nvPr/>
        </p:nvSpPr>
        <p:spPr>
          <a:xfrm>
            <a:off x="6096003" y="1779539"/>
            <a:ext cx="1837800" cy="3693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School Strategies</a:t>
            </a:r>
            <a:endParaRPr sz="200" b="1" i="1">
              <a:solidFill>
                <a:srgbClr val="151515"/>
              </a:solidFill>
              <a:latin typeface="Calibri"/>
              <a:ea typeface="Calibri"/>
              <a:cs typeface="Calibri"/>
              <a:sym typeface="Calibri"/>
            </a:endParaRPr>
          </a:p>
        </p:txBody>
      </p:sp>
      <p:sp>
        <p:nvSpPr>
          <p:cNvPr id="336" name="Google Shape;336;p11"/>
          <p:cNvSpPr/>
          <p:nvPr/>
        </p:nvSpPr>
        <p:spPr>
          <a:xfrm>
            <a:off x="1609624" y="767853"/>
            <a:ext cx="2418900" cy="1057704"/>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23809"/>
              </a:lnSpc>
              <a:buClr>
                <a:srgbClr val="000000"/>
              </a:buClr>
              <a:buSzPts val="1050"/>
            </a:pPr>
            <a:r>
              <a:rPr lang="en-US" sz="1200" b="1" dirty="0">
                <a:latin typeface="Arial"/>
                <a:ea typeface="Arial"/>
                <a:cs typeface="Arial"/>
                <a:sym typeface="Arial"/>
              </a:rPr>
              <a:t>Increase the </a:t>
            </a:r>
            <a:r>
              <a:rPr lang="en-US" sz="1200" b="1" dirty="0">
                <a:solidFill>
                  <a:srgbClr val="000000"/>
                </a:solidFill>
                <a:latin typeface="Arial"/>
                <a:ea typeface="Arial"/>
                <a:cs typeface="Arial"/>
                <a:sym typeface="Arial"/>
              </a:rPr>
              <a:t>% of </a:t>
            </a:r>
            <a:r>
              <a:rPr lang="en-US" sz="1200" b="1" dirty="0">
                <a:latin typeface="Arial"/>
                <a:ea typeface="Arial"/>
                <a:cs typeface="Arial"/>
                <a:sym typeface="Arial"/>
              </a:rPr>
              <a:t>grades 3-5 </a:t>
            </a:r>
            <a:r>
              <a:rPr lang="en-US" sz="1200" b="1" dirty="0">
                <a:solidFill>
                  <a:srgbClr val="000000"/>
                </a:solidFill>
                <a:latin typeface="Arial"/>
                <a:ea typeface="Arial"/>
                <a:cs typeface="Arial"/>
                <a:sym typeface="Arial"/>
              </a:rPr>
              <a:t>students </a:t>
            </a:r>
            <a:r>
              <a:rPr lang="en-US" sz="1200" b="1" dirty="0">
                <a:latin typeface="Arial"/>
                <a:ea typeface="Arial"/>
                <a:cs typeface="Arial"/>
                <a:sym typeface="Arial"/>
              </a:rPr>
              <a:t>scoring proficient or above on Milestones/ MAP  in </a:t>
            </a:r>
            <a:r>
              <a:rPr lang="en-US" sz="1200" b="1" dirty="0">
                <a:solidFill>
                  <a:srgbClr val="000000"/>
                </a:solidFill>
                <a:latin typeface="Arial"/>
                <a:ea typeface="Arial"/>
                <a:cs typeface="Arial"/>
                <a:sym typeface="Arial"/>
              </a:rPr>
              <a:t> reading by 3% </a:t>
            </a:r>
          </a:p>
        </p:txBody>
      </p:sp>
      <p:sp>
        <p:nvSpPr>
          <p:cNvPr id="337" name="Google Shape;337;p11"/>
          <p:cNvSpPr/>
          <p:nvPr/>
        </p:nvSpPr>
        <p:spPr>
          <a:xfrm>
            <a:off x="4313259" y="753034"/>
            <a:ext cx="2287097" cy="1068493"/>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23809"/>
              </a:lnSpc>
              <a:buClr>
                <a:srgbClr val="000000"/>
              </a:buClr>
              <a:buSzPts val="1050"/>
            </a:pPr>
            <a:r>
              <a:rPr lang="en-US" sz="1200" b="1" dirty="0">
                <a:latin typeface="Arial"/>
                <a:ea typeface="Arial"/>
                <a:cs typeface="Arial"/>
                <a:sym typeface="Arial"/>
              </a:rPr>
              <a:t>Increase the % of grades 3-5 students scoring proficient or above on Milestones/MAP  in math by 3%</a:t>
            </a:r>
            <a:endParaRPr lang="en-US" sz="1200" b="1" dirty="0">
              <a:solidFill>
                <a:srgbClr val="000000"/>
              </a:solidFill>
              <a:latin typeface="Arial"/>
              <a:ea typeface="Arial"/>
              <a:cs typeface="Arial"/>
              <a:sym typeface="Arial"/>
            </a:endParaRPr>
          </a:p>
        </p:txBody>
      </p:sp>
      <p:sp>
        <p:nvSpPr>
          <p:cNvPr id="338" name="Google Shape;338;p11"/>
          <p:cNvSpPr/>
          <p:nvPr/>
        </p:nvSpPr>
        <p:spPr>
          <a:xfrm>
            <a:off x="6749738" y="820801"/>
            <a:ext cx="2155622" cy="1005919"/>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pPr>
            <a:r>
              <a:rPr lang="en-US" sz="1200" b="1" dirty="0"/>
              <a:t>Increase the percentage of students with 10 or less absences by 3%</a:t>
            </a:r>
            <a:endParaRPr lang="en-US" dirty="0"/>
          </a:p>
        </p:txBody>
      </p:sp>
      <p:sp>
        <p:nvSpPr>
          <p:cNvPr id="339" name="Google Shape;339;p11"/>
          <p:cNvSpPr txBox="1">
            <a:spLocks noGrp="1"/>
          </p:cNvSpPr>
          <p:nvPr>
            <p:ph type="sldNum" idx="12"/>
          </p:nvPr>
        </p:nvSpPr>
        <p:spPr>
          <a:xfrm>
            <a:off x="8610600" y="6356350"/>
            <a:ext cx="2743200" cy="365125"/>
          </a:xfrm>
          <a:prstGeom prst="rect">
            <a:avLst/>
          </a:prstGeom>
          <a:noFill/>
          <a:ln>
            <a:noFill/>
          </a:ln>
        </p:spPr>
        <p:txBody>
          <a:bodyPr spcFirstLastPara="1" vert="horz" wrap="square" lIns="91440" tIns="45720" rIns="91440" bIns="45720" rtlCol="0" anchor="ctr" anchorCtr="0">
            <a:noAutofit/>
          </a:bodyPr>
          <a:lstStyle>
            <a:defPPr>
              <a:defRPr lang="en-US"/>
            </a:defPPr>
            <a:lvl1pPr marL="0" algn="r" defTabSz="914400" rtl="0" eaLnBrk="1" latinLnBrk="0" hangingPunct="1">
              <a:defRPr sz="1200" kern="1200" cap="none" spc="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1200"/>
              <a:defRPr/>
            </a:pPr>
            <a:fld id="{D76B855D-E9CC-4FF8-AD85-6CDC7B89A0DE}" type="slidenum">
              <a:rPr lang="en-US" smtClean="0">
                <a:solidFill>
                  <a:prstClr val="black">
                    <a:tint val="75000"/>
                  </a:prstClr>
                </a:solidFill>
              </a:rPr>
              <a:pPr algn="r">
                <a:buClr>
                  <a:srgbClr val="000000"/>
                </a:buClr>
                <a:buSzPts val="1200"/>
                <a:defRPr/>
              </a:pPr>
              <a:t>8</a:t>
            </a:fld>
            <a:endParaRPr sz="1000">
              <a:solidFill>
                <a:srgbClr val="000000"/>
              </a:solidFill>
              <a:latin typeface="Verdana"/>
              <a:ea typeface="Verdana"/>
              <a:cs typeface="Verdana"/>
              <a:sym typeface="Verdana"/>
            </a:endParaRPr>
          </a:p>
        </p:txBody>
      </p:sp>
      <p:sp>
        <p:nvSpPr>
          <p:cNvPr id="341" name="Google Shape;341;p11"/>
          <p:cNvSpPr txBox="1"/>
          <p:nvPr/>
        </p:nvSpPr>
        <p:spPr>
          <a:xfrm>
            <a:off x="3526923" y="1808080"/>
            <a:ext cx="1837800" cy="3693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School Strategic Priorities</a:t>
            </a:r>
            <a:endParaRPr sz="200" b="1" i="1">
              <a:solidFill>
                <a:srgbClr val="151515"/>
              </a:solidFill>
              <a:latin typeface="Calibri"/>
              <a:ea typeface="Calibri"/>
              <a:cs typeface="Calibri"/>
              <a:sym typeface="Calibri"/>
            </a:endParaRPr>
          </a:p>
        </p:txBody>
      </p:sp>
      <p:sp>
        <p:nvSpPr>
          <p:cNvPr id="342" name="Google Shape;342;p11"/>
          <p:cNvSpPr/>
          <p:nvPr/>
        </p:nvSpPr>
        <p:spPr>
          <a:xfrm>
            <a:off x="3496461" y="2477394"/>
            <a:ext cx="2418900" cy="1092566"/>
          </a:xfrm>
          <a:prstGeom prst="rect">
            <a:avLst/>
          </a:prstGeom>
          <a:noFill/>
          <a:ln>
            <a:noFill/>
          </a:ln>
        </p:spPr>
        <p:txBody>
          <a:bodyPr spcFirstLastPara="1" wrap="square" lIns="91425" tIns="45700" rIns="91425" bIns="45700" anchor="t" anchorCtr="0">
            <a:spAutoFit/>
          </a:bodyPr>
          <a:lstStyle/>
          <a:p>
            <a:pPr>
              <a:spcBef>
                <a:spcPts val="600"/>
              </a:spcBef>
              <a:buClr>
                <a:srgbClr val="000000"/>
              </a:buClr>
              <a:buSzPts val="1000"/>
            </a:pPr>
            <a:r>
              <a:rPr lang="en-US" sz="1000" b="1" dirty="0">
                <a:latin typeface="Calibri"/>
                <a:ea typeface="Calibri"/>
                <a:cs typeface="Calibri"/>
                <a:sym typeface="Calibri"/>
              </a:rPr>
              <a:t>Increase student phonic awareness and create early readers</a:t>
            </a:r>
          </a:p>
          <a:p>
            <a:pPr marL="228600" indent="-228600">
              <a:spcBef>
                <a:spcPts val="600"/>
              </a:spcBef>
              <a:buClr>
                <a:srgbClr val="000000"/>
              </a:buClr>
              <a:buSzPts val="1000"/>
              <a:buFont typeface="Calibri"/>
              <a:buAutoNum type="arabicPeriod"/>
            </a:pPr>
            <a:r>
              <a:rPr lang="en-US" sz="1000" b="1" dirty="0">
                <a:solidFill>
                  <a:srgbClr val="000000"/>
                </a:solidFill>
                <a:latin typeface="Calibri"/>
                <a:ea typeface="Calibri"/>
                <a:cs typeface="Calibri"/>
                <a:sym typeface="Calibri"/>
              </a:rPr>
              <a:t>Increase student knowledge in numbers and operations domain</a:t>
            </a:r>
          </a:p>
          <a:p>
            <a:pPr marL="228600" indent="-228600">
              <a:spcBef>
                <a:spcPts val="600"/>
              </a:spcBef>
              <a:buClr>
                <a:srgbClr val="000000"/>
              </a:buClr>
              <a:buSzPts val="1000"/>
              <a:buFont typeface="Calibri"/>
              <a:buAutoNum type="arabicPeriod"/>
            </a:pPr>
            <a:r>
              <a:rPr lang="en-US" sz="1000" b="1" dirty="0">
                <a:latin typeface="Calibri"/>
                <a:ea typeface="Calibri"/>
                <a:cs typeface="Calibri"/>
                <a:sym typeface="Calibri"/>
              </a:rPr>
              <a:t>Increase student multiplication skills </a:t>
            </a:r>
            <a:endParaRPr sz="1000" b="1" dirty="0">
              <a:solidFill>
                <a:srgbClr val="000000"/>
              </a:solidFill>
              <a:latin typeface="Calibri"/>
              <a:ea typeface="Calibri"/>
              <a:cs typeface="Calibri"/>
              <a:sym typeface="Calibri"/>
            </a:endParaRPr>
          </a:p>
        </p:txBody>
      </p:sp>
      <p:sp>
        <p:nvSpPr>
          <p:cNvPr id="343" name="Google Shape;343;p11"/>
          <p:cNvSpPr/>
          <p:nvPr/>
        </p:nvSpPr>
        <p:spPr>
          <a:xfrm>
            <a:off x="3496398" y="3628672"/>
            <a:ext cx="2418900" cy="938678"/>
          </a:xfrm>
          <a:prstGeom prst="rect">
            <a:avLst/>
          </a:prstGeom>
          <a:noFill/>
          <a:ln>
            <a:noFill/>
          </a:ln>
        </p:spPr>
        <p:txBody>
          <a:bodyPr spcFirstLastPara="1" wrap="square" lIns="91425" tIns="45700" rIns="91425" bIns="45700" anchor="t" anchorCtr="0">
            <a:spAutoFit/>
          </a:bodyPr>
          <a:lstStyle/>
          <a:p>
            <a:pPr marL="228600" indent="-228600">
              <a:spcBef>
                <a:spcPts val="600"/>
              </a:spcBef>
              <a:buClr>
                <a:srgbClr val="000000"/>
              </a:buClr>
              <a:buSzPts val="1000"/>
              <a:buFont typeface="Calibri"/>
              <a:buAutoNum type="arabicPeriod" startAt="4"/>
            </a:pPr>
            <a:r>
              <a:rPr lang="en-US" sz="1000" b="1" dirty="0">
                <a:solidFill>
                  <a:srgbClr val="000000"/>
                </a:solidFill>
                <a:latin typeface="Calibri"/>
                <a:ea typeface="Calibri"/>
                <a:cs typeface="Calibri"/>
                <a:sym typeface="Calibri"/>
              </a:rPr>
              <a:t> Increase student attendance and decrease suspension rate </a:t>
            </a: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44" name="Google Shape;344;p11"/>
          <p:cNvSpPr/>
          <p:nvPr/>
        </p:nvSpPr>
        <p:spPr>
          <a:xfrm>
            <a:off x="3491022" y="4728544"/>
            <a:ext cx="2418900" cy="1246455"/>
          </a:xfrm>
          <a:prstGeom prst="rect">
            <a:avLst/>
          </a:prstGeom>
          <a:noFill/>
          <a:ln>
            <a:noFill/>
          </a:ln>
        </p:spPr>
        <p:txBody>
          <a:bodyPr spcFirstLastPara="1" wrap="square" lIns="91425" tIns="45700" rIns="91425" bIns="45700" anchor="t" anchorCtr="0">
            <a:spAutoFit/>
          </a:bodyPr>
          <a:lstStyle/>
          <a:p>
            <a:pPr marL="228600" indent="-228600">
              <a:buClr>
                <a:srgbClr val="000000"/>
              </a:buClr>
              <a:buSzPts val="1000"/>
              <a:buFont typeface="Calibri"/>
              <a:buAutoNum type="arabicPeriod" startAt="6"/>
            </a:pPr>
            <a:r>
              <a:rPr lang="en-US" sz="1000" b="1" dirty="0">
                <a:latin typeface="Calibri"/>
                <a:ea typeface="Calibri"/>
                <a:cs typeface="Calibri"/>
                <a:sym typeface="Calibri"/>
              </a:rPr>
              <a:t>Increasing Teacher knowledge of Standards</a:t>
            </a:r>
            <a:r>
              <a:rPr lang="en-US" sz="1000" b="1" dirty="0">
                <a:solidFill>
                  <a:srgbClr val="000000"/>
                </a:solidFill>
                <a:latin typeface="Calibri"/>
                <a:ea typeface="Calibri"/>
                <a:cs typeface="Calibri"/>
                <a:sym typeface="Calibri"/>
              </a:rPr>
              <a:t> </a:t>
            </a:r>
            <a:endParaRPr dirty="0">
              <a:solidFill>
                <a:srgbClr val="000000"/>
              </a:solidFill>
              <a:latin typeface="Arial"/>
              <a:ea typeface="Arial"/>
              <a:cs typeface="Arial"/>
              <a:sym typeface="Arial"/>
            </a:endParaRPr>
          </a:p>
          <a:p>
            <a:pPr marL="228600" indent="-228600">
              <a:spcBef>
                <a:spcPts val="600"/>
              </a:spcBef>
              <a:buClr>
                <a:srgbClr val="000000"/>
              </a:buClr>
              <a:buSzPts val="1000"/>
              <a:buFont typeface="Calibri"/>
              <a:buAutoNum type="arabicPeriod" startAt="6"/>
            </a:pPr>
            <a:r>
              <a:rPr lang="en-US" sz="1000" b="1" dirty="0">
                <a:solidFill>
                  <a:srgbClr val="000000"/>
                </a:solidFill>
                <a:latin typeface="Calibri"/>
                <a:ea typeface="Calibri"/>
                <a:cs typeface="Calibri"/>
                <a:sym typeface="Calibri"/>
              </a:rPr>
              <a:t> Increase Teacher knowledge of IB Program</a:t>
            </a: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dirty="0">
              <a:solidFill>
                <a:srgbClr val="000000"/>
              </a:solidFill>
              <a:latin typeface="Calibri"/>
              <a:ea typeface="Calibri"/>
              <a:cs typeface="Calibri"/>
              <a:sym typeface="Calibri"/>
            </a:endParaRPr>
          </a:p>
        </p:txBody>
      </p:sp>
      <p:sp>
        <p:nvSpPr>
          <p:cNvPr id="347" name="Google Shape;347;p11"/>
          <p:cNvSpPr/>
          <p:nvPr/>
        </p:nvSpPr>
        <p:spPr>
          <a:xfrm>
            <a:off x="1577000" y="2401200"/>
            <a:ext cx="1837800" cy="938700"/>
          </a:xfrm>
          <a:prstGeom prst="rect">
            <a:avLst/>
          </a:prstGeom>
          <a:solidFill>
            <a:srgbClr val="6A6A6A"/>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100"/>
            </a:pPr>
            <a:r>
              <a:rPr lang="en-US" sz="1100" b="1">
                <a:solidFill>
                  <a:schemeClr val="lt1"/>
                </a:solidFill>
                <a:latin typeface="Calibri"/>
                <a:ea typeface="Calibri"/>
                <a:cs typeface="Calibri"/>
                <a:sym typeface="Calibri"/>
              </a:rPr>
              <a:t>Fostering Academic Excellence for All</a:t>
            </a:r>
            <a:endParaRPr sz="1100" b="1">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Data</a:t>
            </a:r>
            <a:endParaRPr sz="900">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Curriculum &amp; Instruction</a:t>
            </a:r>
            <a:endParaRPr sz="900">
              <a:solidFill>
                <a:schemeClr val="lt1"/>
              </a:solidFill>
              <a:latin typeface="Calibri"/>
              <a:ea typeface="Calibri"/>
              <a:cs typeface="Calibri"/>
              <a:sym typeface="Calibri"/>
            </a:endParaRPr>
          </a:p>
          <a:p>
            <a:pPr algn="ctr">
              <a:buClr>
                <a:schemeClr val="lt1"/>
              </a:buClr>
              <a:buSzPts val="4000"/>
            </a:pPr>
            <a:r>
              <a:rPr lang="en-US" sz="900">
                <a:solidFill>
                  <a:schemeClr val="lt1"/>
                </a:solidFill>
                <a:latin typeface="Calibri"/>
                <a:ea typeface="Calibri"/>
                <a:cs typeface="Calibri"/>
                <a:sym typeface="Calibri"/>
              </a:rPr>
              <a:t>Signature Program</a:t>
            </a:r>
            <a:endParaRPr sz="900">
              <a:solidFill>
                <a:schemeClr val="lt1"/>
              </a:solidFill>
              <a:latin typeface="Calibri"/>
              <a:ea typeface="Calibri"/>
              <a:cs typeface="Calibri"/>
              <a:sym typeface="Calibri"/>
            </a:endParaRPr>
          </a:p>
        </p:txBody>
      </p:sp>
      <p:sp>
        <p:nvSpPr>
          <p:cNvPr id="348" name="Google Shape;348;p11"/>
          <p:cNvSpPr/>
          <p:nvPr/>
        </p:nvSpPr>
        <p:spPr>
          <a:xfrm>
            <a:off x="1577000" y="3616050"/>
            <a:ext cx="1837800" cy="780300"/>
          </a:xfrm>
          <a:prstGeom prst="rect">
            <a:avLst/>
          </a:prstGeom>
          <a:solidFill>
            <a:srgbClr val="006FA9"/>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Building a Culture of Student Support</a:t>
            </a:r>
            <a:endParaRPr sz="1100" b="1">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Whole Child &amp; Intervention</a:t>
            </a:r>
            <a:endParaRPr sz="900">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Personalized Learning</a:t>
            </a:r>
            <a:endParaRPr sz="900">
              <a:solidFill>
                <a:schemeClr val="lt1"/>
              </a:solidFill>
              <a:latin typeface="Calibri"/>
              <a:ea typeface="Calibri"/>
              <a:cs typeface="Calibri"/>
              <a:sym typeface="Calibri"/>
            </a:endParaRPr>
          </a:p>
        </p:txBody>
      </p:sp>
      <p:sp>
        <p:nvSpPr>
          <p:cNvPr id="349" name="Google Shape;349;p11"/>
          <p:cNvSpPr/>
          <p:nvPr/>
        </p:nvSpPr>
        <p:spPr>
          <a:xfrm>
            <a:off x="1577013" y="4643575"/>
            <a:ext cx="1837800" cy="780300"/>
          </a:xfrm>
          <a:prstGeom prst="rect">
            <a:avLst/>
          </a:prstGeom>
          <a:solidFill>
            <a:srgbClr val="DF6A35"/>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Equipping &amp; Empowering Leaders &amp; Staff</a:t>
            </a:r>
            <a:endParaRPr sz="1200" b="1">
              <a:solidFill>
                <a:schemeClr val="lt1"/>
              </a:solidFill>
              <a:latin typeface="Calibri"/>
              <a:ea typeface="Calibri"/>
              <a:cs typeface="Calibri"/>
              <a:sym typeface="Calibri"/>
            </a:endParaRPr>
          </a:p>
          <a:p>
            <a:pPr marL="171446" algn="ctr">
              <a:buClr>
                <a:schemeClr val="dk1"/>
              </a:buClr>
              <a:buSzPts val="900"/>
            </a:pPr>
            <a:r>
              <a:rPr lang="en-US" sz="900">
                <a:solidFill>
                  <a:schemeClr val="lt1"/>
                </a:solidFill>
                <a:latin typeface="Calibri"/>
                <a:ea typeface="Calibri"/>
                <a:cs typeface="Calibri"/>
                <a:sym typeface="Calibri"/>
              </a:rPr>
              <a:t>Strategic Staff Support</a:t>
            </a:r>
            <a:endParaRPr sz="900">
              <a:solidFill>
                <a:schemeClr val="lt1"/>
              </a:solidFill>
              <a:latin typeface="Calibri"/>
              <a:ea typeface="Calibri"/>
              <a:cs typeface="Calibri"/>
              <a:sym typeface="Calibri"/>
            </a:endParaRPr>
          </a:p>
          <a:p>
            <a:pPr marL="171446" algn="ctr">
              <a:buClr>
                <a:schemeClr val="dk1"/>
              </a:buClr>
              <a:buSzPts val="900"/>
            </a:pPr>
            <a:r>
              <a:rPr lang="en-US" sz="900">
                <a:solidFill>
                  <a:schemeClr val="lt1"/>
                </a:solidFill>
                <a:latin typeface="Calibri"/>
                <a:ea typeface="Calibri"/>
                <a:cs typeface="Calibri"/>
                <a:sym typeface="Calibri"/>
              </a:rPr>
              <a:t>Equitable Resource Allocation</a:t>
            </a:r>
            <a:endParaRPr sz="900">
              <a:solidFill>
                <a:schemeClr val="lt1"/>
              </a:solidFill>
              <a:latin typeface="Calibri"/>
              <a:ea typeface="Calibri"/>
              <a:cs typeface="Calibri"/>
              <a:sym typeface="Calibri"/>
            </a:endParaRPr>
          </a:p>
        </p:txBody>
      </p:sp>
      <p:sp>
        <p:nvSpPr>
          <p:cNvPr id="350" name="Google Shape;350;p11"/>
          <p:cNvSpPr/>
          <p:nvPr/>
        </p:nvSpPr>
        <p:spPr>
          <a:xfrm>
            <a:off x="1577013" y="5680663"/>
            <a:ext cx="1837800" cy="780300"/>
          </a:xfrm>
          <a:prstGeom prst="rect">
            <a:avLst/>
          </a:prstGeom>
          <a:solidFill>
            <a:srgbClr val="BF9000"/>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dirty="0">
                <a:solidFill>
                  <a:schemeClr val="lt1"/>
                </a:solidFill>
                <a:latin typeface="Calibri"/>
                <a:ea typeface="Calibri"/>
                <a:cs typeface="Calibri"/>
                <a:sym typeface="Calibri"/>
              </a:rPr>
              <a:t>Creating a System of School Support</a:t>
            </a:r>
            <a:endParaRPr sz="1200" b="1" dirty="0">
              <a:solidFill>
                <a:schemeClr val="lt1"/>
              </a:solidFill>
              <a:latin typeface="Calibri"/>
              <a:ea typeface="Calibri"/>
              <a:cs typeface="Calibri"/>
              <a:sym typeface="Calibri"/>
            </a:endParaRPr>
          </a:p>
          <a:p>
            <a:pPr marL="171446" algn="ctr"/>
            <a:r>
              <a:rPr lang="en-US" sz="900">
                <a:solidFill>
                  <a:schemeClr val="lt1"/>
                </a:solidFill>
                <a:latin typeface="Calibri"/>
                <a:ea typeface="Calibri"/>
                <a:cs typeface="Calibri"/>
                <a:sym typeface="Calibri"/>
              </a:rPr>
              <a:t>Collective Action, Engagement &amp; Empowerment</a:t>
            </a:r>
            <a:endParaRPr lang="en-US" sz="900" dirty="0">
              <a:solidFill>
                <a:schemeClr val="lt1"/>
              </a:solidFill>
              <a:latin typeface="Calibri"/>
              <a:ea typeface="Calibri"/>
              <a:cs typeface="Calibri"/>
              <a:sym typeface="Calibri"/>
            </a:endParaRPr>
          </a:p>
        </p:txBody>
      </p:sp>
      <p:sp>
        <p:nvSpPr>
          <p:cNvPr id="351" name="Google Shape;351;p11"/>
          <p:cNvSpPr/>
          <p:nvPr/>
        </p:nvSpPr>
        <p:spPr>
          <a:xfrm>
            <a:off x="3506997" y="5828424"/>
            <a:ext cx="2418900" cy="1246455"/>
          </a:xfrm>
          <a:prstGeom prst="rect">
            <a:avLst/>
          </a:prstGeom>
          <a:noFill/>
          <a:ln>
            <a:noFill/>
          </a:ln>
        </p:spPr>
        <p:txBody>
          <a:bodyPr spcFirstLastPara="1" wrap="square" lIns="91425" tIns="45700" rIns="91425" bIns="45700" anchor="t" anchorCtr="0">
            <a:spAutoFit/>
          </a:bodyPr>
          <a:lstStyle/>
          <a:p>
            <a:pPr marL="228600" indent="-228600">
              <a:buClr>
                <a:srgbClr val="000000"/>
              </a:buClr>
              <a:buSzPts val="1000"/>
              <a:buFont typeface="Calibri"/>
              <a:buAutoNum type="arabicPeriod" startAt="8"/>
            </a:pPr>
            <a:r>
              <a:rPr lang="en-US" sz="1000" b="1" dirty="0">
                <a:solidFill>
                  <a:srgbClr val="000000"/>
                </a:solidFill>
                <a:latin typeface="Calibri"/>
                <a:ea typeface="Calibri"/>
                <a:cs typeface="Calibri"/>
                <a:sym typeface="Calibri"/>
              </a:rPr>
              <a:t> Improve stakeholder knowledge of school data and how to assist</a:t>
            </a:r>
            <a:endParaRPr dirty="0">
              <a:solidFill>
                <a:srgbClr val="000000"/>
              </a:solidFill>
              <a:latin typeface="Arial"/>
              <a:ea typeface="Arial"/>
              <a:cs typeface="Arial"/>
              <a:sym typeface="Arial"/>
            </a:endParaRPr>
          </a:p>
          <a:p>
            <a:pPr marL="228600" indent="-228600">
              <a:spcBef>
                <a:spcPts val="600"/>
              </a:spcBef>
              <a:buClr>
                <a:srgbClr val="000000"/>
              </a:buClr>
              <a:buSzPts val="1000"/>
              <a:buFont typeface="Calibri"/>
              <a:buAutoNum type="arabicPeriod" startAt="8"/>
            </a:pPr>
            <a:r>
              <a:rPr lang="en-US" sz="1000" b="1" dirty="0">
                <a:solidFill>
                  <a:srgbClr val="000000"/>
                </a:solidFill>
                <a:latin typeface="Calibri"/>
                <a:ea typeface="Calibri"/>
                <a:cs typeface="Calibri"/>
                <a:sym typeface="Calibri"/>
              </a:rPr>
              <a:t> Provide support to students and stakeholders in need</a:t>
            </a: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dirty="0">
              <a:solidFill>
                <a:srgbClr val="000000"/>
              </a:solidFill>
              <a:latin typeface="Calibri"/>
              <a:ea typeface="Calibri"/>
              <a:cs typeface="Calibri"/>
              <a:sym typeface="Calibri"/>
            </a:endParaRPr>
          </a:p>
        </p:txBody>
      </p:sp>
      <p:sp>
        <p:nvSpPr>
          <p:cNvPr id="26" name="Google Shape;343;p11">
            <a:extLst>
              <a:ext uri="{FF2B5EF4-FFF2-40B4-BE49-F238E27FC236}">
                <a16:creationId xmlns:a16="http://schemas.microsoft.com/office/drawing/2014/main" id="{B0CD03E8-32BA-4663-9300-879DF6A5004B}"/>
              </a:ext>
            </a:extLst>
          </p:cNvPr>
          <p:cNvSpPr/>
          <p:nvPr/>
        </p:nvSpPr>
        <p:spPr>
          <a:xfrm>
            <a:off x="3491022" y="2357219"/>
            <a:ext cx="2418900" cy="1477287"/>
          </a:xfrm>
          <a:prstGeom prst="rect">
            <a:avLst/>
          </a:prstGeom>
          <a:noFill/>
          <a:ln>
            <a:noFill/>
          </a:ln>
        </p:spPr>
        <p:txBody>
          <a:bodyPr spcFirstLastPara="1" wrap="square" lIns="91425" tIns="45700" rIns="91425" bIns="45700" anchor="t" anchorCtr="0">
            <a:spAutoFit/>
          </a:bodyPr>
          <a:lstStyle/>
          <a:p>
            <a:pPr>
              <a:spcBef>
                <a:spcPts val="600"/>
              </a:spcBef>
              <a:buClr>
                <a:srgbClr val="000000"/>
              </a:buClr>
              <a:buSzPts val="1000"/>
            </a:pPr>
            <a:r>
              <a:rPr lang="en-US" sz="1000" b="1" dirty="0">
                <a:solidFill>
                  <a:srgbClr val="000000"/>
                </a:solidFill>
                <a:latin typeface="Calibri"/>
                <a:ea typeface="Calibri"/>
                <a:cs typeface="Calibri"/>
                <a:sym typeface="Calibri"/>
              </a:rPr>
              <a:t>1.</a:t>
            </a:r>
          </a:p>
          <a:p>
            <a:pPr>
              <a:spcBef>
                <a:spcPts val="600"/>
              </a:spcBef>
              <a:buClr>
                <a:srgbClr val="000000"/>
              </a:buClr>
              <a:buSzPts val="1000"/>
            </a:pPr>
            <a:endParaRPr lang="en-US" sz="1000" b="1" dirty="0">
              <a:latin typeface="Calibri"/>
              <a:ea typeface="Calibri"/>
              <a:cs typeface="Calibri"/>
              <a:sym typeface="Calibri"/>
            </a:endParaRPr>
          </a:p>
          <a:p>
            <a:pPr>
              <a:spcBef>
                <a:spcPts val="600"/>
              </a:spcBef>
              <a:buClr>
                <a:srgbClr val="000000"/>
              </a:buClr>
              <a:buSzPts val="1000"/>
            </a:pPr>
            <a:r>
              <a:rPr lang="en-US" sz="1000" b="1" dirty="0">
                <a:solidFill>
                  <a:srgbClr val="000000"/>
                </a:solidFill>
                <a:latin typeface="Calibri"/>
                <a:ea typeface="Calibri"/>
                <a:cs typeface="Calibri"/>
                <a:sym typeface="Calibri"/>
              </a:rPr>
              <a:t>3.</a:t>
            </a:r>
          </a:p>
          <a:p>
            <a:pPr>
              <a:spcBef>
                <a:spcPts val="600"/>
              </a:spcBef>
              <a:buClr>
                <a:srgbClr val="000000"/>
              </a:buClr>
              <a:buSzPts val="1000"/>
            </a:pPr>
            <a:r>
              <a:rPr lang="en-US" sz="1000" b="1" dirty="0">
                <a:solidFill>
                  <a:srgbClr val="000000"/>
                </a:solidFill>
                <a:latin typeface="Calibri"/>
                <a:ea typeface="Calibri"/>
                <a:cs typeface="Calibri"/>
                <a:sym typeface="Calibri"/>
              </a:rPr>
              <a:t> </a:t>
            </a: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68365" y="76912"/>
            <a:ext cx="8289421" cy="17006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Strategic Plan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470017" y="2144995"/>
            <a:ext cx="7486115" cy="3693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1" i="0" u="none" strike="noStrike" kern="1200" cap="none" spc="0" normalizeH="0" baseline="0" noProof="0" dirty="0">
              <a:ln>
                <a:noFill/>
              </a:ln>
              <a:solidFill>
                <a:prstClr val="black"/>
              </a:solidFill>
              <a:effectLst/>
              <a:uLnTx/>
              <a:uFillTx/>
              <a:latin typeface="Tenorite"/>
              <a:ea typeface="+mn-ea"/>
              <a:cs typeface="+mn-cs"/>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1351901" y="1775663"/>
            <a:ext cx="60624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enorite"/>
                <a:ea typeface="+mn-ea"/>
                <a:cs typeface="+mn-cs"/>
              </a:rPr>
              <a:t>Insert the school’s priorities from Higher to Lower</a:t>
            </a:r>
          </a:p>
        </p:txBody>
      </p:sp>
      <p:sp>
        <p:nvSpPr>
          <p:cNvPr id="4" name="Arrow: Down 3">
            <a:extLst>
              <a:ext uri="{FF2B5EF4-FFF2-40B4-BE49-F238E27FC236}">
                <a16:creationId xmlns:a16="http://schemas.microsoft.com/office/drawing/2014/main" id="{6A78CE96-E5BA-EF3A-7B27-C48C2EC93A32}"/>
              </a:ext>
            </a:extLst>
          </p:cNvPr>
          <p:cNvSpPr/>
          <p:nvPr/>
        </p:nvSpPr>
        <p:spPr>
          <a:xfrm>
            <a:off x="392649" y="2587752"/>
            <a:ext cx="502920" cy="3538728"/>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260029" y="2263641"/>
            <a:ext cx="76815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285003" y="6126480"/>
            <a:ext cx="7182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Lower</a:t>
            </a:r>
          </a:p>
        </p:txBody>
      </p:sp>
      <p:sp>
        <p:nvSpPr>
          <p:cNvPr id="11" name="TextBox 10">
            <a:extLst>
              <a:ext uri="{FF2B5EF4-FFF2-40B4-BE49-F238E27FC236}">
                <a16:creationId xmlns:a16="http://schemas.microsoft.com/office/drawing/2014/main" id="{87646DF0-9620-C560-EE73-D65B5F1F5E2A}"/>
              </a:ext>
            </a:extLst>
          </p:cNvPr>
          <p:cNvSpPr txBox="1"/>
          <p:nvPr/>
        </p:nvSpPr>
        <p:spPr>
          <a:xfrm>
            <a:off x="1443406" y="2602195"/>
            <a:ext cx="6097508" cy="3247043"/>
          </a:xfrm>
          <a:prstGeom prst="rect">
            <a:avLst/>
          </a:prstGeom>
          <a:noFill/>
        </p:spPr>
        <p:txBody>
          <a:bodyPr wrap="square">
            <a:spAutoFit/>
          </a:bodyPr>
          <a:lstStyle/>
          <a:p>
            <a:pPr>
              <a:spcBef>
                <a:spcPts val="600"/>
              </a:spcBef>
              <a:buClr>
                <a:srgbClr val="000000"/>
              </a:buClr>
              <a:buSzPts val="1000"/>
            </a:pPr>
            <a:r>
              <a:rPr lang="en-US" sz="1800" b="1" dirty="0">
                <a:latin typeface="Calibri"/>
                <a:ea typeface="Calibri"/>
                <a:cs typeface="Calibri"/>
                <a:sym typeface="Calibri"/>
              </a:rPr>
              <a:t>1.Increase student phonic awareness and create early readers</a:t>
            </a:r>
          </a:p>
          <a:p>
            <a:pPr>
              <a:spcBef>
                <a:spcPts val="600"/>
              </a:spcBef>
              <a:buClr>
                <a:srgbClr val="000000"/>
              </a:buClr>
              <a:buSzPts val="1000"/>
            </a:pPr>
            <a:r>
              <a:rPr lang="en-US" sz="1800" b="1" dirty="0">
                <a:solidFill>
                  <a:srgbClr val="000000"/>
                </a:solidFill>
                <a:latin typeface="Calibri"/>
                <a:ea typeface="Calibri"/>
                <a:cs typeface="Calibri"/>
                <a:sym typeface="Calibri"/>
              </a:rPr>
              <a:t>2  Increase student knowledge in numbers and operations domain</a:t>
            </a:r>
          </a:p>
          <a:p>
            <a:pPr>
              <a:spcBef>
                <a:spcPts val="600"/>
              </a:spcBef>
              <a:buClr>
                <a:srgbClr val="000000"/>
              </a:buClr>
              <a:buSzPts val="1000"/>
            </a:pPr>
            <a:r>
              <a:rPr lang="en-US" sz="1800" b="1" dirty="0">
                <a:latin typeface="Calibri"/>
                <a:ea typeface="Calibri"/>
                <a:cs typeface="Calibri"/>
                <a:sym typeface="Calibri"/>
              </a:rPr>
              <a:t>3. Increase student multiplication skills </a:t>
            </a:r>
          </a:p>
          <a:p>
            <a:pPr>
              <a:spcBef>
                <a:spcPts val="600"/>
              </a:spcBef>
              <a:buClr>
                <a:srgbClr val="000000"/>
              </a:buClr>
              <a:buSzPts val="1000"/>
            </a:pPr>
            <a:r>
              <a:rPr lang="en-US" sz="1800" b="1" dirty="0">
                <a:solidFill>
                  <a:srgbClr val="000000"/>
                </a:solidFill>
                <a:latin typeface="Calibri"/>
                <a:ea typeface="Calibri"/>
                <a:cs typeface="Calibri"/>
                <a:sym typeface="Calibri"/>
              </a:rPr>
              <a:t> 4. Increase student attendance and decrease suspension rate </a:t>
            </a:r>
          </a:p>
          <a:p>
            <a:pPr>
              <a:buClr>
                <a:srgbClr val="000000"/>
              </a:buClr>
              <a:buSzPts val="1000"/>
            </a:pPr>
            <a:r>
              <a:rPr lang="en-US" sz="1800" b="1" dirty="0">
                <a:latin typeface="Calibri"/>
                <a:ea typeface="Calibri"/>
                <a:cs typeface="Calibri"/>
                <a:sym typeface="Calibri"/>
              </a:rPr>
              <a:t> 5.Increasing Teacher knowledge of Standards</a:t>
            </a:r>
            <a:r>
              <a:rPr lang="en-US" sz="1800" b="1" dirty="0">
                <a:solidFill>
                  <a:srgbClr val="000000"/>
                </a:solidFill>
                <a:latin typeface="Calibri"/>
                <a:ea typeface="Calibri"/>
                <a:cs typeface="Calibri"/>
                <a:sym typeface="Calibri"/>
              </a:rPr>
              <a:t> </a:t>
            </a:r>
            <a:endParaRPr lang="en-US" sz="1800" b="1" dirty="0">
              <a:solidFill>
                <a:srgbClr val="000000"/>
              </a:solidFill>
              <a:latin typeface="Arial"/>
              <a:ea typeface="Arial"/>
              <a:cs typeface="Arial"/>
              <a:sym typeface="Arial"/>
            </a:endParaRPr>
          </a:p>
          <a:p>
            <a:pPr marL="342900" indent="-342900">
              <a:spcBef>
                <a:spcPts val="600"/>
              </a:spcBef>
              <a:buClr>
                <a:srgbClr val="000000"/>
              </a:buClr>
              <a:buSzPts val="1000"/>
              <a:buAutoNum type="arabicPeriod" startAt="6"/>
            </a:pPr>
            <a:r>
              <a:rPr lang="en-US" sz="1800" b="1" dirty="0">
                <a:solidFill>
                  <a:srgbClr val="000000"/>
                </a:solidFill>
                <a:latin typeface="Calibri"/>
                <a:ea typeface="Calibri"/>
                <a:cs typeface="Calibri"/>
                <a:sym typeface="Calibri"/>
              </a:rPr>
              <a:t>Increase Teacher knowledge of IB Program</a:t>
            </a:r>
          </a:p>
          <a:p>
            <a:pPr>
              <a:buClr>
                <a:srgbClr val="000000"/>
              </a:buClr>
              <a:buSzPts val="1000"/>
            </a:pPr>
            <a:r>
              <a:rPr lang="en-US" sz="1800" b="1" dirty="0">
                <a:solidFill>
                  <a:srgbClr val="000000"/>
                </a:solidFill>
                <a:latin typeface="Calibri"/>
                <a:ea typeface="Calibri"/>
                <a:cs typeface="Calibri"/>
                <a:sym typeface="Calibri"/>
              </a:rPr>
              <a:t>7. Improve stakeholder knowledge of school data and how to assist</a:t>
            </a:r>
            <a:endParaRPr lang="en-US" sz="1800" b="1" dirty="0">
              <a:solidFill>
                <a:srgbClr val="000000"/>
              </a:solidFill>
              <a:latin typeface="Arial"/>
              <a:ea typeface="Arial"/>
              <a:cs typeface="Arial"/>
              <a:sym typeface="Arial"/>
            </a:endParaRPr>
          </a:p>
          <a:p>
            <a:pPr>
              <a:spcBef>
                <a:spcPts val="600"/>
              </a:spcBef>
              <a:buClr>
                <a:srgbClr val="000000"/>
              </a:buClr>
              <a:buSzPts val="1000"/>
            </a:pPr>
            <a:r>
              <a:rPr lang="en-US" sz="1800" b="1" dirty="0">
                <a:solidFill>
                  <a:srgbClr val="000000"/>
                </a:solidFill>
                <a:latin typeface="Calibri"/>
                <a:ea typeface="Calibri"/>
                <a:cs typeface="Calibri"/>
                <a:sym typeface="Calibri"/>
              </a:rPr>
              <a:t>9. Provide support to students and stakeholders in need</a:t>
            </a:r>
          </a:p>
        </p:txBody>
      </p:sp>
    </p:spTree>
    <p:extLst>
      <p:ext uri="{BB962C8B-B14F-4D97-AF65-F5344CB8AC3E}">
        <p14:creationId xmlns:p14="http://schemas.microsoft.com/office/powerpoint/2010/main" val="1518176297"/>
      </p:ext>
    </p:extLst>
  </p:cSld>
  <p:clrMapOvr>
    <a:masterClrMapping/>
  </p:clrMapOvr>
</p:sld>
</file>

<file path=ppt/theme/theme1.xml><?xml version="1.0" encoding="utf-8"?>
<a:theme xmlns:a="http://schemas.openxmlformats.org/drawingml/2006/main" name="Custom">
  <a:themeElements>
    <a:clrScheme name="Budget Feedback">
      <a:dk1>
        <a:sysClr val="windowText" lastClr="000000"/>
      </a:dk1>
      <a:lt1>
        <a:srgbClr val="F2F2F2"/>
      </a:lt1>
      <a:dk2>
        <a:srgbClr val="0083A9"/>
      </a:dk2>
      <a:lt2>
        <a:srgbClr val="FCF5D9"/>
      </a:lt2>
      <a:accent1>
        <a:srgbClr val="F3CF45"/>
      </a:accent1>
      <a:accent2>
        <a:srgbClr val="159839"/>
      </a:accent2>
      <a:accent3>
        <a:srgbClr val="595B5D"/>
      </a:accent3>
      <a:accent4>
        <a:srgbClr val="D47B22"/>
      </a:accent4>
      <a:accent5>
        <a:srgbClr val="A92A91"/>
      </a:accent5>
      <a:accent6>
        <a:srgbClr val="0083A9"/>
      </a:accent6>
      <a:hlink>
        <a:srgbClr val="A92A91"/>
      </a:hlink>
      <a:folHlink>
        <a:srgbClr val="0083A9"/>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 id="{E26D5592-7F81-4435-8C6C-2CD9B62D8AB4}" vid="{46D971CB-E75A-40A3-BF1A-46C0843CD6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136758a-e7f7-4029-9cdc-709c7a6ff021" xsi:nil="true"/>
    <lcf76f155ced4ddcb4097134ff3c332f xmlns="8dcae609-94e2-4108-915c-852935aa21ad">
      <Terms xmlns="http://schemas.microsoft.com/office/infopath/2007/PartnerControls"/>
    </lcf76f155ced4ddcb4097134ff3c332f>
    <SharedWithUsers xmlns="e136758a-e7f7-4029-9cdc-709c7a6ff02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2.xml><?xml version="1.0" encoding="utf-8"?>
<ds:datastoreItem xmlns:ds="http://schemas.openxmlformats.org/officeDocument/2006/customXml" ds:itemID="{49168DCE-134F-4610-A6AA-88CEBE8D71D2}">
  <ds:schemaRefs>
    <ds:schemaRef ds:uri="16c05727-aa75-4e4a-9b5f-8a80a1165891"/>
    <ds:schemaRef ds:uri="230e9df3-be65-4c73-a93b-d1236ebd677e"/>
    <ds:schemaRef ds:uri="71af3243-3dd4-4a8d-8c0d-dd76da1f02a5"/>
    <ds:schemaRef ds:uri="8dcae609-94e2-4108-915c-852935aa21ad"/>
    <ds:schemaRef ds:uri="d37e30bb-5f32-4411-a640-0b4044b692bf"/>
    <ds:schemaRef ds:uri="e136758a-e7f7-4029-9cdc-709c7a6ff021"/>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064A483-3DA6-4B55-A954-D32C8064CD05}">
  <ds:schemaRefs>
    <ds:schemaRef ds:uri="8dcae609-94e2-4108-915c-852935aa21ad"/>
    <ds:schemaRef ds:uri="e136758a-e7f7-4029-9cdc-709c7a6ff0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98</TotalTime>
  <Words>4447</Words>
  <Application>Microsoft Office PowerPoint</Application>
  <PresentationFormat>Widescreen</PresentationFormat>
  <Paragraphs>1519</Paragraphs>
  <Slides>32</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Arial Black</vt:lpstr>
      <vt:lpstr>Berlin Sans FB Demi</vt:lpstr>
      <vt:lpstr>Calibri</vt:lpstr>
      <vt:lpstr>Sabon Next LT</vt:lpstr>
      <vt:lpstr>Tenorite</vt:lpstr>
      <vt:lpstr>Times New Roman</vt:lpstr>
      <vt:lpstr>Trebuchet MS</vt:lpstr>
      <vt:lpstr>Verdana</vt:lpstr>
      <vt:lpstr>Wingdings</vt:lpstr>
      <vt:lpstr>Custom</vt:lpstr>
      <vt:lpstr>FY26 Budget Feedback Meeting</vt:lpstr>
      <vt:lpstr>AGENDA</vt:lpstr>
      <vt:lpstr>Meeting Norms</vt:lpstr>
      <vt:lpstr>Budget Feedback presentation &amp; Discussion</vt:lpstr>
      <vt:lpstr>GO Team Budget Development Process</vt:lpstr>
      <vt:lpstr>Overview of FY26 GO Team Budget Process</vt:lpstr>
      <vt:lpstr>Budget Feedback Meeting</vt:lpstr>
      <vt:lpstr>PowerPoint Presentation</vt:lpstr>
      <vt:lpstr>PowerPoint Presentation</vt:lpstr>
      <vt:lpstr>FY 26 Budget Parameters</vt:lpstr>
      <vt:lpstr>Review of FY26 Signature and Turnaround Program Funding Process </vt:lpstr>
      <vt:lpstr>Overview of Approved Signature Program Funds</vt:lpstr>
      <vt:lpstr>Signature program funds requested vs. approved</vt:lpstr>
      <vt:lpstr>West Manor Elementary FY26 Summary of Proposed Staffing AND Non-Staffing</vt:lpstr>
      <vt:lpstr>Summary Tab Overview</vt:lpstr>
      <vt:lpstr>PowerPoint Presentation</vt:lpstr>
      <vt:lpstr>PowerPoint Presentation</vt:lpstr>
      <vt:lpstr>PowerPoint Presentation</vt:lpstr>
      <vt:lpstr>Non-Staffing Tab Overview</vt:lpstr>
      <vt:lpstr>Non-Staffing Tab Continued</vt:lpstr>
      <vt:lpstr>Summary of position Changes to Support the fy26 bUDGET</vt:lpstr>
      <vt:lpstr>Descriptions of Strategic Plan Breakout Categories</vt:lpstr>
      <vt:lpstr>FY26 Budget by Function (required)</vt:lpstr>
      <vt:lpstr>FY26 Budget by Function (required)</vt:lpstr>
      <vt:lpstr>Questions for the GO Team to Consider and Discuss</vt:lpstr>
      <vt:lpstr>Questions for the GO Team to Consider and Discuss</vt:lpstr>
      <vt:lpstr>Discussion of Reserve &amp; Holdback Funds</vt:lpstr>
      <vt:lpstr>Plan for FY26 Leveling Reserve</vt:lpstr>
      <vt:lpstr>Plan for FY26 Title I Holdback</vt:lpstr>
      <vt:lpstr>Where We’re Going</vt:lpstr>
      <vt:lpstr>What’s Next?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Jacobi, Diane</dc:creator>
  <cp:lastModifiedBy>Lawrence, Reginald</cp:lastModifiedBy>
  <cp:revision>3</cp:revision>
  <dcterms:created xsi:type="dcterms:W3CDTF">2025-01-22T23:16:30Z</dcterms:created>
  <dcterms:modified xsi:type="dcterms:W3CDTF">2025-02-10T15:52:19Z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